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7" r:id="rId2"/>
    <p:sldId id="272" r:id="rId3"/>
    <p:sldId id="325" r:id="rId4"/>
    <p:sldId id="326" r:id="rId5"/>
    <p:sldId id="306" r:id="rId6"/>
    <p:sldId id="307" r:id="rId7"/>
    <p:sldId id="289" r:id="rId8"/>
    <p:sldId id="284" r:id="rId9"/>
    <p:sldId id="308" r:id="rId10"/>
    <p:sldId id="312" r:id="rId11"/>
    <p:sldId id="311" r:id="rId12"/>
    <p:sldId id="314" r:id="rId13"/>
    <p:sldId id="315" r:id="rId14"/>
    <p:sldId id="313" r:id="rId15"/>
    <p:sldId id="316" r:id="rId16"/>
    <p:sldId id="317" r:id="rId17"/>
    <p:sldId id="318" r:id="rId18"/>
    <p:sldId id="327" r:id="rId19"/>
    <p:sldId id="301" r:id="rId20"/>
    <p:sldId id="319" r:id="rId21"/>
    <p:sldId id="323" r:id="rId22"/>
    <p:sldId id="303" r:id="rId23"/>
    <p:sldId id="322" r:id="rId24"/>
    <p:sldId id="321" r:id="rId25"/>
    <p:sldId id="271"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A2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73197"/>
  </p:normalViewPr>
  <p:slideViewPr>
    <p:cSldViewPr snapToGrid="0">
      <p:cViewPr varScale="1">
        <p:scale>
          <a:sx n="80" d="100"/>
          <a:sy n="80" d="100"/>
        </p:scale>
        <p:origin x="1668" y="7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hyperlink" Target="https://nh.portal.cambiumast.com/"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nh.portal.cambiumast.co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C744C2-2C9F-4361-867A-43E32A23E9B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11EA73B-26A2-4011-8ED8-E256E7747CBD}">
      <dgm:prSet phldrT="[Text]"/>
      <dgm:spPr>
        <a:solidFill>
          <a:schemeClr val="accent6"/>
        </a:solidFill>
      </dgm:spPr>
      <dgm:t>
        <a:bodyPr/>
        <a:lstStyle/>
        <a:p>
          <a:endParaRPr lang="en-US">
            <a:solidFill>
              <a:schemeClr val="accent6"/>
            </a:solidFill>
          </a:endParaRPr>
        </a:p>
      </dgm:t>
    </dgm:pt>
    <dgm:pt modelId="{0F882CB9-8ED9-40C1-8A25-145C364E24EB}" type="parTrans" cxnId="{A091346D-4DFB-47E8-8B0B-F5242C704D3B}">
      <dgm:prSet/>
      <dgm:spPr/>
      <dgm:t>
        <a:bodyPr/>
        <a:lstStyle/>
        <a:p>
          <a:endParaRPr lang="en-US"/>
        </a:p>
      </dgm:t>
    </dgm:pt>
    <dgm:pt modelId="{12C3BFD2-6680-462B-ABC7-B0994A703C1C}" type="sibTrans" cxnId="{A091346D-4DFB-47E8-8B0B-F5242C704D3B}">
      <dgm:prSet/>
      <dgm:spPr/>
      <dgm:t>
        <a:bodyPr/>
        <a:lstStyle/>
        <a:p>
          <a:endParaRPr lang="en-US"/>
        </a:p>
      </dgm:t>
    </dgm:pt>
    <dgm:pt modelId="{A1235A88-878E-4F6F-BD2E-FC665C82F1E4}">
      <dgm:prSet phldrT="[Text]" custT="1"/>
      <dgm:spPr/>
      <dgm:t>
        <a:bodyPr/>
        <a:lstStyle/>
        <a:p>
          <a:r>
            <a:rPr lang="en-US" sz="2000" dirty="0">
              <a:latin typeface="Trebuchet MS" panose="020B0603020202020204" pitchFamily="34" charset="0"/>
              <a:ea typeface="Segoe UI Emoji" panose="020B0502040204020203" pitchFamily="34" charset="0"/>
            </a:rPr>
            <a:t>Determine Accommodations or Designated Supports</a:t>
          </a:r>
        </a:p>
      </dgm:t>
    </dgm:pt>
    <dgm:pt modelId="{AB65B940-5636-4057-B3FF-F8AD95684A28}" type="parTrans" cxnId="{9B9AF537-1AFF-40E1-8034-CC185C4FAE5E}">
      <dgm:prSet/>
      <dgm:spPr/>
      <dgm:t>
        <a:bodyPr/>
        <a:lstStyle/>
        <a:p>
          <a:endParaRPr lang="en-US"/>
        </a:p>
      </dgm:t>
    </dgm:pt>
    <dgm:pt modelId="{67C7FDB9-8895-4A23-B7E2-522B0A8DD35C}" type="sibTrans" cxnId="{9B9AF537-1AFF-40E1-8034-CC185C4FAE5E}">
      <dgm:prSet/>
      <dgm:spPr/>
      <dgm:t>
        <a:bodyPr/>
        <a:lstStyle/>
        <a:p>
          <a:endParaRPr lang="en-US"/>
        </a:p>
      </dgm:t>
    </dgm:pt>
    <dgm:pt modelId="{B4C5612B-FB80-4983-85EC-F14822A3233C}">
      <dgm:prSet phldrT="[Text]" custT="1"/>
      <dgm:spPr/>
      <dgm:t>
        <a:bodyPr/>
        <a:lstStyle/>
        <a:p>
          <a:r>
            <a:rPr lang="en-US" sz="2000" dirty="0">
              <a:latin typeface="Trebuchet MS" panose="020B0603020202020204" pitchFamily="34" charset="0"/>
              <a:ea typeface="Segoe UI Emoji" panose="020B0502040204020203" pitchFamily="34" charset="0"/>
            </a:rPr>
            <a:t>Document in IEP, 504 or English Learner Plan</a:t>
          </a:r>
        </a:p>
      </dgm:t>
    </dgm:pt>
    <dgm:pt modelId="{20CF4DE0-0DF1-43D1-843D-74DC5504F1A0}" type="parTrans" cxnId="{F98E0884-3DB9-498C-B330-8EEB74D66254}">
      <dgm:prSet/>
      <dgm:spPr/>
      <dgm:t>
        <a:bodyPr/>
        <a:lstStyle/>
        <a:p>
          <a:endParaRPr lang="en-US"/>
        </a:p>
      </dgm:t>
    </dgm:pt>
    <dgm:pt modelId="{71223714-9B07-4155-BD2F-3746F14C9714}" type="sibTrans" cxnId="{F98E0884-3DB9-498C-B330-8EEB74D66254}">
      <dgm:prSet/>
      <dgm:spPr/>
      <dgm:t>
        <a:bodyPr/>
        <a:lstStyle/>
        <a:p>
          <a:endParaRPr lang="en-US"/>
        </a:p>
      </dgm:t>
    </dgm:pt>
    <dgm:pt modelId="{D519B1E4-0E9B-460F-B89E-A0E675EE9AF1}">
      <dgm:prSet phldrT="[Text]" custT="1"/>
      <dgm:spPr/>
      <dgm:t>
        <a:bodyPr/>
        <a:lstStyle/>
        <a:p>
          <a:pPr rtl="0"/>
          <a:r>
            <a:rPr lang="en-US" sz="2000" dirty="0">
              <a:latin typeface="Trebuchet MS" panose="020B0603020202020204" pitchFamily="34" charset="0"/>
              <a:ea typeface="Segoe UI Emoji" panose="020B0502040204020203" pitchFamily="34" charset="0"/>
            </a:rPr>
            <a:t>Students are registered for NH SAS via the i4see system by i4see coordinator or designee. Student data transfers overnight from i4see to the TIDE system.</a:t>
          </a:r>
        </a:p>
      </dgm:t>
    </dgm:pt>
    <dgm:pt modelId="{DA0EBD7B-F9D0-4BEC-B2BC-C85C4AB13DD6}" type="parTrans" cxnId="{B618F609-B380-4411-9EF8-B53B5902D60C}">
      <dgm:prSet/>
      <dgm:spPr/>
      <dgm:t>
        <a:bodyPr/>
        <a:lstStyle/>
        <a:p>
          <a:endParaRPr lang="en-US"/>
        </a:p>
      </dgm:t>
    </dgm:pt>
    <dgm:pt modelId="{A6797037-B130-4B16-ADB8-D8ACB7CCDD87}" type="sibTrans" cxnId="{B618F609-B380-4411-9EF8-B53B5902D60C}">
      <dgm:prSet/>
      <dgm:spPr/>
      <dgm:t>
        <a:bodyPr/>
        <a:lstStyle/>
        <a:p>
          <a:endParaRPr lang="en-US"/>
        </a:p>
      </dgm:t>
    </dgm:pt>
    <dgm:pt modelId="{E4156C5A-61B8-4CA6-8273-0ED34E6C98FB}">
      <dgm:prSet phldrT="[Text]"/>
      <dgm:spPr>
        <a:solidFill>
          <a:schemeClr val="accent6"/>
        </a:solidFill>
      </dgm:spPr>
      <dgm:t>
        <a:bodyPr/>
        <a:lstStyle/>
        <a:p>
          <a:endParaRPr lang="en-US"/>
        </a:p>
      </dgm:t>
    </dgm:pt>
    <dgm:pt modelId="{6E3DAD9B-BC78-4BD7-99D1-C24866D8275A}" type="parTrans" cxnId="{230170D9-25C3-45F3-863B-35316CC7B7C3}">
      <dgm:prSet/>
      <dgm:spPr/>
      <dgm:t>
        <a:bodyPr/>
        <a:lstStyle/>
        <a:p>
          <a:endParaRPr lang="en-US"/>
        </a:p>
      </dgm:t>
    </dgm:pt>
    <dgm:pt modelId="{9386C40D-A123-4E80-9AE8-8D120CBF1A08}" type="sibTrans" cxnId="{230170D9-25C3-45F3-863B-35316CC7B7C3}">
      <dgm:prSet/>
      <dgm:spPr/>
      <dgm:t>
        <a:bodyPr/>
        <a:lstStyle/>
        <a:p>
          <a:endParaRPr lang="en-US"/>
        </a:p>
      </dgm:t>
    </dgm:pt>
    <dgm:pt modelId="{13F70305-435C-41F4-B528-EBB685C0EE35}">
      <dgm:prSet phldrT="[Text]" custT="1"/>
      <dgm:spPr/>
      <dgm:t>
        <a:bodyPr/>
        <a:lstStyle/>
        <a:p>
          <a:pPr rtl="0"/>
          <a:r>
            <a:rPr lang="en-US" sz="2000" dirty="0">
              <a:latin typeface="Trebuchet MS" panose="020B0603020202020204" pitchFamily="34" charset="0"/>
              <a:ea typeface="Segoe UI Emoji" panose="020B0502040204020203" pitchFamily="34" charset="0"/>
            </a:rPr>
            <a:t>Enter Accommodations, Designated Supports in TIDE</a:t>
          </a:r>
        </a:p>
      </dgm:t>
    </dgm:pt>
    <dgm:pt modelId="{D1A402DC-F7F5-4A75-B31A-0D0F84688987}" type="parTrans" cxnId="{2DDBF189-D6B4-4BA7-B689-7DC87180EE34}">
      <dgm:prSet/>
      <dgm:spPr/>
      <dgm:t>
        <a:bodyPr/>
        <a:lstStyle/>
        <a:p>
          <a:endParaRPr lang="en-US"/>
        </a:p>
      </dgm:t>
    </dgm:pt>
    <dgm:pt modelId="{47B39226-74D8-4692-92EE-6D3CBFBD3030}" type="sibTrans" cxnId="{2DDBF189-D6B4-4BA7-B689-7DC87180EE34}">
      <dgm:prSet/>
      <dgm:spPr/>
      <dgm:t>
        <a:bodyPr/>
        <a:lstStyle/>
        <a:p>
          <a:endParaRPr lang="en-US"/>
        </a:p>
      </dgm:t>
    </dgm:pt>
    <dgm:pt modelId="{9334591C-8326-4F1E-A33F-EAD5B6694819}">
      <dgm:prSet phldrT="[Text]" custT="1"/>
      <dgm:spPr/>
      <dgm:t>
        <a:bodyPr/>
        <a:lstStyle/>
        <a:p>
          <a:pPr rtl="0"/>
          <a:r>
            <a:rPr lang="en-US" sz="2000" dirty="0">
              <a:latin typeface="Trebuchet MS" panose="020B0603020202020204" pitchFamily="34" charset="0"/>
              <a:ea typeface="Segoe UI Emoji" panose="020B0502040204020203" pitchFamily="34" charset="0"/>
            </a:rPr>
            <a:t>Practice with students on how to use Accommodations and Designated Supports through the student practice site available on the </a:t>
          </a:r>
          <a:r>
            <a:rPr lang="en-US" sz="2000" dirty="0">
              <a:latin typeface="Trebuchet MS" panose="020B0603020202020204" pitchFamily="34" charset="0"/>
              <a:ea typeface="Segoe UI Emoji" panose="020B0502040204020203" pitchFamily="34" charset="0"/>
              <a:hlinkClick xmlns:r="http://schemas.openxmlformats.org/officeDocument/2006/relationships" r:id="rId1"/>
            </a:rPr>
            <a:t>NH SAS portal</a:t>
          </a:r>
          <a:r>
            <a:rPr lang="en-US" sz="2000" dirty="0">
              <a:latin typeface="Trebuchet MS" panose="020B0603020202020204" pitchFamily="34" charset="0"/>
              <a:ea typeface="Segoe UI Emoji" panose="020B0502040204020203" pitchFamily="34" charset="0"/>
            </a:rPr>
            <a:t>.</a:t>
          </a:r>
        </a:p>
      </dgm:t>
    </dgm:pt>
    <dgm:pt modelId="{49E9E7F6-4DE7-4CCB-A158-D6BBAA557B15}" type="parTrans" cxnId="{5C6E6FD2-CADE-4E22-95D3-34FA14E4896C}">
      <dgm:prSet/>
      <dgm:spPr/>
      <dgm:t>
        <a:bodyPr/>
        <a:lstStyle/>
        <a:p>
          <a:endParaRPr lang="en-US"/>
        </a:p>
      </dgm:t>
    </dgm:pt>
    <dgm:pt modelId="{A053E337-3D65-43FA-B554-3FFE8014E489}" type="sibTrans" cxnId="{5C6E6FD2-CADE-4E22-95D3-34FA14E4896C}">
      <dgm:prSet/>
      <dgm:spPr/>
      <dgm:t>
        <a:bodyPr/>
        <a:lstStyle/>
        <a:p>
          <a:endParaRPr lang="en-US"/>
        </a:p>
      </dgm:t>
    </dgm:pt>
    <dgm:pt modelId="{7849BD3E-A8DE-4E63-AF83-277C925CBA6C}">
      <dgm:prSet phldrT="[Text]" custT="1"/>
      <dgm:spPr/>
      <dgm:t>
        <a:bodyPr/>
        <a:lstStyle/>
        <a:p>
          <a:r>
            <a:rPr lang="en-US" sz="2000" dirty="0">
              <a:latin typeface="Trebuchet MS" panose="020B0603020202020204" pitchFamily="34" charset="0"/>
              <a:ea typeface="Segoe UI Emoji" panose="020B0502040204020203" pitchFamily="34" charset="0"/>
            </a:rPr>
            <a:t>Must have parent permission</a:t>
          </a:r>
        </a:p>
      </dgm:t>
    </dgm:pt>
    <dgm:pt modelId="{169FBE70-711B-4204-A97D-709486A385A9}" type="parTrans" cxnId="{845881EE-7037-4FFF-A2BC-C06B8C1D0204}">
      <dgm:prSet/>
      <dgm:spPr/>
      <dgm:t>
        <a:bodyPr/>
        <a:lstStyle/>
        <a:p>
          <a:endParaRPr lang="en-US"/>
        </a:p>
      </dgm:t>
    </dgm:pt>
    <dgm:pt modelId="{8EC661FF-E98B-4F69-8723-82F8AEF1791A}" type="sibTrans" cxnId="{845881EE-7037-4FFF-A2BC-C06B8C1D0204}">
      <dgm:prSet/>
      <dgm:spPr/>
      <dgm:t>
        <a:bodyPr/>
        <a:lstStyle/>
        <a:p>
          <a:endParaRPr lang="en-US"/>
        </a:p>
      </dgm:t>
    </dgm:pt>
    <dgm:pt modelId="{FACC756A-C82F-4F15-8BA0-908D3B2B93FD}">
      <dgm:prSet phldrT="[Text]" custT="1"/>
      <dgm:spPr/>
      <dgm:t>
        <a:bodyPr/>
        <a:lstStyle/>
        <a:p>
          <a:pPr rtl="0"/>
          <a:r>
            <a:rPr lang="en-US" sz="2000" dirty="0">
              <a:latin typeface="Trebuchet MS" panose="020B0603020202020204" pitchFamily="34" charset="0"/>
              <a:ea typeface="Segoe UI Emoji" panose="020B0502040204020203" pitchFamily="34" charset="0"/>
            </a:rPr>
            <a:t>Access </a:t>
          </a:r>
          <a:r>
            <a:rPr lang="en-US" sz="2000" dirty="0">
              <a:latin typeface="Trebuchet MS" panose="020B0603020202020204" pitchFamily="34" charset="0"/>
              <a:ea typeface="Segoe UI Emoji" panose="020B0502040204020203" pitchFamily="34" charset="0"/>
              <a:hlinkClick xmlns:r="http://schemas.openxmlformats.org/officeDocument/2006/relationships" r:id="rId1"/>
            </a:rPr>
            <a:t>NHSAS portal</a:t>
          </a:r>
          <a:r>
            <a:rPr lang="en-US" sz="2000" dirty="0">
              <a:latin typeface="Trebuchet MS" panose="020B0603020202020204" pitchFamily="34" charset="0"/>
              <a:ea typeface="Segoe UI Emoji" panose="020B0502040204020203" pitchFamily="34" charset="0"/>
            </a:rPr>
            <a:t> to complete the required Test Administration Certification training. This is an annual requirement.</a:t>
          </a:r>
        </a:p>
      </dgm:t>
    </dgm:pt>
    <dgm:pt modelId="{B8B950D5-724E-4F76-B57B-D37B61B5D057}" type="parTrans" cxnId="{2058A4A9-7D43-44C2-AE05-8FA9342C396E}">
      <dgm:prSet/>
      <dgm:spPr/>
      <dgm:t>
        <a:bodyPr/>
        <a:lstStyle/>
        <a:p>
          <a:endParaRPr lang="en-US"/>
        </a:p>
      </dgm:t>
    </dgm:pt>
    <dgm:pt modelId="{5A422BBF-56F9-4738-AE73-DC0589719DB6}" type="sibTrans" cxnId="{2058A4A9-7D43-44C2-AE05-8FA9342C396E}">
      <dgm:prSet/>
      <dgm:spPr/>
      <dgm:t>
        <a:bodyPr/>
        <a:lstStyle/>
        <a:p>
          <a:endParaRPr lang="en-US"/>
        </a:p>
      </dgm:t>
    </dgm:pt>
    <dgm:pt modelId="{1322273A-7F3B-48C6-838D-8FBC97A9C697}">
      <dgm:prSet phldr="0"/>
      <dgm:spPr>
        <a:solidFill>
          <a:schemeClr val="accent6"/>
        </a:solidFill>
      </dgm:spPr>
      <dgm:t>
        <a:bodyPr/>
        <a:lstStyle/>
        <a:p>
          <a:pPr rtl="0"/>
          <a:endParaRPr lang="en-US">
            <a:latin typeface="Calibri"/>
          </a:endParaRPr>
        </a:p>
      </dgm:t>
    </dgm:pt>
    <dgm:pt modelId="{437A87AE-0AF4-44C3-A2E4-E6BFCB87B7B1}" type="parTrans" cxnId="{26976936-FE84-45F7-B237-52CFFEDA89A7}">
      <dgm:prSet/>
      <dgm:spPr/>
      <dgm:t>
        <a:bodyPr/>
        <a:lstStyle/>
        <a:p>
          <a:endParaRPr lang="en-US"/>
        </a:p>
      </dgm:t>
    </dgm:pt>
    <dgm:pt modelId="{4799292B-44D6-44F0-B61E-3B1AE416B6ED}" type="sibTrans" cxnId="{26976936-FE84-45F7-B237-52CFFEDA89A7}">
      <dgm:prSet/>
      <dgm:spPr/>
      <dgm:t>
        <a:bodyPr/>
        <a:lstStyle/>
        <a:p>
          <a:endParaRPr lang="en-US"/>
        </a:p>
      </dgm:t>
    </dgm:pt>
    <dgm:pt modelId="{52FB6F1E-A0F9-42AF-B16C-834E8EECA9CE}" type="pres">
      <dgm:prSet presAssocID="{A2C744C2-2C9F-4361-867A-43E32A23E9B5}" presName="linearFlow" presStyleCnt="0">
        <dgm:presLayoutVars>
          <dgm:dir/>
          <dgm:animLvl val="lvl"/>
          <dgm:resizeHandles val="exact"/>
        </dgm:presLayoutVars>
      </dgm:prSet>
      <dgm:spPr/>
    </dgm:pt>
    <dgm:pt modelId="{194510D8-C27A-470F-B618-61451965B013}" type="pres">
      <dgm:prSet presAssocID="{811EA73B-26A2-4011-8ED8-E256E7747CBD}" presName="composite" presStyleCnt="0"/>
      <dgm:spPr/>
    </dgm:pt>
    <dgm:pt modelId="{197B080C-0EC7-47A8-97DE-403B47803579}" type="pres">
      <dgm:prSet presAssocID="{811EA73B-26A2-4011-8ED8-E256E7747CBD}" presName="parentText" presStyleLbl="alignNode1" presStyleIdx="0" presStyleCnt="3" custLinFactNeighborY="0">
        <dgm:presLayoutVars>
          <dgm:chMax val="1"/>
          <dgm:bulletEnabled val="1"/>
        </dgm:presLayoutVars>
      </dgm:prSet>
      <dgm:spPr/>
    </dgm:pt>
    <dgm:pt modelId="{E57AD4C6-A5B2-4B43-B727-81E93A4739B9}" type="pres">
      <dgm:prSet presAssocID="{811EA73B-26A2-4011-8ED8-E256E7747CBD}" presName="descendantText" presStyleLbl="alignAcc1" presStyleIdx="0" presStyleCnt="3">
        <dgm:presLayoutVars>
          <dgm:bulletEnabled val="1"/>
        </dgm:presLayoutVars>
      </dgm:prSet>
      <dgm:spPr/>
    </dgm:pt>
    <dgm:pt modelId="{0D62CA51-6FE6-4C81-8C4A-A73596E59163}" type="pres">
      <dgm:prSet presAssocID="{12C3BFD2-6680-462B-ABC7-B0994A703C1C}" presName="sp" presStyleCnt="0"/>
      <dgm:spPr/>
    </dgm:pt>
    <dgm:pt modelId="{80F46DB0-77AB-49ED-AB66-4D4DC20A5389}" type="pres">
      <dgm:prSet presAssocID="{1322273A-7F3B-48C6-838D-8FBC97A9C697}" presName="composite" presStyleCnt="0"/>
      <dgm:spPr/>
    </dgm:pt>
    <dgm:pt modelId="{105B09CD-1770-4D2D-9C7E-B314DFAF324D}" type="pres">
      <dgm:prSet presAssocID="{1322273A-7F3B-48C6-838D-8FBC97A9C697}" presName="parentText" presStyleLbl="alignNode1" presStyleIdx="1" presStyleCnt="3" custLinFactNeighborY="-10909">
        <dgm:presLayoutVars>
          <dgm:chMax val="1"/>
          <dgm:bulletEnabled val="1"/>
        </dgm:presLayoutVars>
      </dgm:prSet>
      <dgm:spPr/>
    </dgm:pt>
    <dgm:pt modelId="{CE6B14E6-B0F0-4ECB-B3ED-A5862E1171CC}" type="pres">
      <dgm:prSet presAssocID="{1322273A-7F3B-48C6-838D-8FBC97A9C697}" presName="descendantText" presStyleLbl="alignAcc1" presStyleIdx="1" presStyleCnt="3" custScaleY="141774" custLinFactNeighborX="0">
        <dgm:presLayoutVars>
          <dgm:bulletEnabled val="1"/>
        </dgm:presLayoutVars>
      </dgm:prSet>
      <dgm:spPr/>
    </dgm:pt>
    <dgm:pt modelId="{96419E51-878F-4A89-93EC-7E6010948EF3}" type="pres">
      <dgm:prSet presAssocID="{4799292B-44D6-44F0-B61E-3B1AE416B6ED}" presName="sp" presStyleCnt="0"/>
      <dgm:spPr/>
    </dgm:pt>
    <dgm:pt modelId="{380EA697-C9B9-4115-864C-F3683EE524B2}" type="pres">
      <dgm:prSet presAssocID="{E4156C5A-61B8-4CA6-8273-0ED34E6C98FB}" presName="composite" presStyleCnt="0"/>
      <dgm:spPr/>
    </dgm:pt>
    <dgm:pt modelId="{A1B0000C-3F24-4D17-BA4D-F83F617E1317}" type="pres">
      <dgm:prSet presAssocID="{E4156C5A-61B8-4CA6-8273-0ED34E6C98FB}" presName="parentText" presStyleLbl="alignNode1" presStyleIdx="2" presStyleCnt="3" custLinFactNeighborX="2226" custLinFactNeighborY="-4674">
        <dgm:presLayoutVars>
          <dgm:chMax val="1"/>
          <dgm:bulletEnabled val="1"/>
        </dgm:presLayoutVars>
      </dgm:prSet>
      <dgm:spPr/>
    </dgm:pt>
    <dgm:pt modelId="{2701C95C-10C4-4F1C-9015-AC1F0D600662}" type="pres">
      <dgm:prSet presAssocID="{E4156C5A-61B8-4CA6-8273-0ED34E6C98FB}" presName="descendantText" presStyleLbl="alignAcc1" presStyleIdx="2" presStyleCnt="3">
        <dgm:presLayoutVars>
          <dgm:bulletEnabled val="1"/>
        </dgm:presLayoutVars>
      </dgm:prSet>
      <dgm:spPr/>
    </dgm:pt>
  </dgm:ptLst>
  <dgm:cxnLst>
    <dgm:cxn modelId="{B618F609-B380-4411-9EF8-B53B5902D60C}" srcId="{1322273A-7F3B-48C6-838D-8FBC97A9C697}" destId="{D519B1E4-0E9B-460F-B89E-A0E675EE9AF1}" srcOrd="0" destOrd="0" parTransId="{DA0EBD7B-F9D0-4BEC-B2BC-C85C4AB13DD6}" sibTransId="{A6797037-B130-4B16-ADB8-D8ACB7CCDD87}"/>
    <dgm:cxn modelId="{7D51981F-04C8-4DD8-993A-912C5D5DF330}" type="presOf" srcId="{13F70305-435C-41F4-B528-EBB685C0EE35}" destId="{2701C95C-10C4-4F1C-9015-AC1F0D600662}" srcOrd="0" destOrd="0" presId="urn:microsoft.com/office/officeart/2005/8/layout/chevron2"/>
    <dgm:cxn modelId="{99E1582A-557E-4975-80DA-4FE0CD3989E2}" type="presOf" srcId="{B4C5612B-FB80-4983-85EC-F14822A3233C}" destId="{E57AD4C6-A5B2-4B43-B727-81E93A4739B9}" srcOrd="0" destOrd="1" presId="urn:microsoft.com/office/officeart/2005/8/layout/chevron2"/>
    <dgm:cxn modelId="{26976936-FE84-45F7-B237-52CFFEDA89A7}" srcId="{A2C744C2-2C9F-4361-867A-43E32A23E9B5}" destId="{1322273A-7F3B-48C6-838D-8FBC97A9C697}" srcOrd="1" destOrd="0" parTransId="{437A87AE-0AF4-44C3-A2E4-E6BFCB87B7B1}" sibTransId="{4799292B-44D6-44F0-B61E-3B1AE416B6ED}"/>
    <dgm:cxn modelId="{9B9AF537-1AFF-40E1-8034-CC185C4FAE5E}" srcId="{811EA73B-26A2-4011-8ED8-E256E7747CBD}" destId="{A1235A88-878E-4F6F-BD2E-FC665C82F1E4}" srcOrd="0" destOrd="0" parTransId="{AB65B940-5636-4057-B3FF-F8AD95684A28}" sibTransId="{67C7FDB9-8895-4A23-B7E2-522B0A8DD35C}"/>
    <dgm:cxn modelId="{94536542-9CE8-43AB-8A70-DA3B85134B03}" type="presOf" srcId="{A2C744C2-2C9F-4361-867A-43E32A23E9B5}" destId="{52FB6F1E-A0F9-42AF-B16C-834E8EECA9CE}" srcOrd="0" destOrd="0" presId="urn:microsoft.com/office/officeart/2005/8/layout/chevron2"/>
    <dgm:cxn modelId="{C94CEB62-5335-41A9-8258-19BB2EAF58EB}" type="presOf" srcId="{E4156C5A-61B8-4CA6-8273-0ED34E6C98FB}" destId="{A1B0000C-3F24-4D17-BA4D-F83F617E1317}" srcOrd="0" destOrd="0" presId="urn:microsoft.com/office/officeart/2005/8/layout/chevron2"/>
    <dgm:cxn modelId="{A091346D-4DFB-47E8-8B0B-F5242C704D3B}" srcId="{A2C744C2-2C9F-4361-867A-43E32A23E9B5}" destId="{811EA73B-26A2-4011-8ED8-E256E7747CBD}" srcOrd="0" destOrd="0" parTransId="{0F882CB9-8ED9-40C1-8A25-145C364E24EB}" sibTransId="{12C3BFD2-6680-462B-ABC7-B0994A703C1C}"/>
    <dgm:cxn modelId="{83282C76-C072-4C89-B238-92796B699533}" type="presOf" srcId="{7849BD3E-A8DE-4E63-AF83-277C925CBA6C}" destId="{E57AD4C6-A5B2-4B43-B727-81E93A4739B9}" srcOrd="0" destOrd="2" presId="urn:microsoft.com/office/officeart/2005/8/layout/chevron2"/>
    <dgm:cxn modelId="{F98E0884-3DB9-498C-B330-8EEB74D66254}" srcId="{811EA73B-26A2-4011-8ED8-E256E7747CBD}" destId="{B4C5612B-FB80-4983-85EC-F14822A3233C}" srcOrd="1" destOrd="0" parTransId="{20CF4DE0-0DF1-43D1-843D-74DC5504F1A0}" sibTransId="{71223714-9B07-4155-BD2F-3746F14C9714}"/>
    <dgm:cxn modelId="{2DDBF189-D6B4-4BA7-B689-7DC87180EE34}" srcId="{E4156C5A-61B8-4CA6-8273-0ED34E6C98FB}" destId="{13F70305-435C-41F4-B528-EBB685C0EE35}" srcOrd="0" destOrd="0" parTransId="{D1A402DC-F7F5-4A75-B31A-0D0F84688987}" sibTransId="{47B39226-74D8-4692-92EE-6D3CBFBD3030}"/>
    <dgm:cxn modelId="{37356E96-2587-4CA8-A285-AACCCF2EFED1}" type="presOf" srcId="{D519B1E4-0E9B-460F-B89E-A0E675EE9AF1}" destId="{CE6B14E6-B0F0-4ECB-B3ED-A5862E1171CC}" srcOrd="0" destOrd="0" presId="urn:microsoft.com/office/officeart/2005/8/layout/chevron2"/>
    <dgm:cxn modelId="{0B8EF599-CF76-4B32-876D-1B57F5096135}" type="presOf" srcId="{811EA73B-26A2-4011-8ED8-E256E7747CBD}" destId="{197B080C-0EC7-47A8-97DE-403B47803579}" srcOrd="0" destOrd="0" presId="urn:microsoft.com/office/officeart/2005/8/layout/chevron2"/>
    <dgm:cxn modelId="{730758A7-D653-4FA4-A127-8E7DB55F99B1}" type="presOf" srcId="{9334591C-8326-4F1E-A33F-EAD5B6694819}" destId="{2701C95C-10C4-4F1C-9015-AC1F0D600662}" srcOrd="0" destOrd="1" presId="urn:microsoft.com/office/officeart/2005/8/layout/chevron2"/>
    <dgm:cxn modelId="{2058A4A9-7D43-44C2-AE05-8FA9342C396E}" srcId="{1322273A-7F3B-48C6-838D-8FBC97A9C697}" destId="{FACC756A-C82F-4F15-8BA0-908D3B2B93FD}" srcOrd="1" destOrd="0" parTransId="{B8B950D5-724E-4F76-B57B-D37B61B5D057}" sibTransId="{5A422BBF-56F9-4738-AE73-DC0589719DB6}"/>
    <dgm:cxn modelId="{C7D09ABC-6B17-40AF-AD22-9374EE787673}" type="presOf" srcId="{A1235A88-878E-4F6F-BD2E-FC665C82F1E4}" destId="{E57AD4C6-A5B2-4B43-B727-81E93A4739B9}" srcOrd="0" destOrd="0" presId="urn:microsoft.com/office/officeart/2005/8/layout/chevron2"/>
    <dgm:cxn modelId="{5C6E6FD2-CADE-4E22-95D3-34FA14E4896C}" srcId="{E4156C5A-61B8-4CA6-8273-0ED34E6C98FB}" destId="{9334591C-8326-4F1E-A33F-EAD5B6694819}" srcOrd="1" destOrd="0" parTransId="{49E9E7F6-4DE7-4CCB-A158-D6BBAA557B15}" sibTransId="{A053E337-3D65-43FA-B554-3FFE8014E489}"/>
    <dgm:cxn modelId="{2F180DD4-E493-48AD-8BEB-1B52D5644A14}" type="presOf" srcId="{FACC756A-C82F-4F15-8BA0-908D3B2B93FD}" destId="{CE6B14E6-B0F0-4ECB-B3ED-A5862E1171CC}" srcOrd="0" destOrd="1" presId="urn:microsoft.com/office/officeart/2005/8/layout/chevron2"/>
    <dgm:cxn modelId="{230170D9-25C3-45F3-863B-35316CC7B7C3}" srcId="{A2C744C2-2C9F-4361-867A-43E32A23E9B5}" destId="{E4156C5A-61B8-4CA6-8273-0ED34E6C98FB}" srcOrd="2" destOrd="0" parTransId="{6E3DAD9B-BC78-4BD7-99D1-C24866D8275A}" sibTransId="{9386C40D-A123-4E80-9AE8-8D120CBF1A08}"/>
    <dgm:cxn modelId="{845881EE-7037-4FFF-A2BC-C06B8C1D0204}" srcId="{811EA73B-26A2-4011-8ED8-E256E7747CBD}" destId="{7849BD3E-A8DE-4E63-AF83-277C925CBA6C}" srcOrd="2" destOrd="0" parTransId="{169FBE70-711B-4204-A97D-709486A385A9}" sibTransId="{8EC661FF-E98B-4F69-8723-82F8AEF1791A}"/>
    <dgm:cxn modelId="{76EB0FFF-B3B1-4E6E-98C4-9A2570CF6636}" type="presOf" srcId="{1322273A-7F3B-48C6-838D-8FBC97A9C697}" destId="{105B09CD-1770-4D2D-9C7E-B314DFAF324D}" srcOrd="0" destOrd="0" presId="urn:microsoft.com/office/officeart/2005/8/layout/chevron2"/>
    <dgm:cxn modelId="{6D9CE4C0-7DC6-4E0D-91FA-3C8F51AB5082}" type="presParOf" srcId="{52FB6F1E-A0F9-42AF-B16C-834E8EECA9CE}" destId="{194510D8-C27A-470F-B618-61451965B013}" srcOrd="0" destOrd="0" presId="urn:microsoft.com/office/officeart/2005/8/layout/chevron2"/>
    <dgm:cxn modelId="{45A816A7-120C-4796-A366-084641BB8AEF}" type="presParOf" srcId="{194510D8-C27A-470F-B618-61451965B013}" destId="{197B080C-0EC7-47A8-97DE-403B47803579}" srcOrd="0" destOrd="0" presId="urn:microsoft.com/office/officeart/2005/8/layout/chevron2"/>
    <dgm:cxn modelId="{D3D8172C-7914-4734-AD2D-37642801E77F}" type="presParOf" srcId="{194510D8-C27A-470F-B618-61451965B013}" destId="{E57AD4C6-A5B2-4B43-B727-81E93A4739B9}" srcOrd="1" destOrd="0" presId="urn:microsoft.com/office/officeart/2005/8/layout/chevron2"/>
    <dgm:cxn modelId="{64897368-F86E-40CD-A5E2-F189D86E82B5}" type="presParOf" srcId="{52FB6F1E-A0F9-42AF-B16C-834E8EECA9CE}" destId="{0D62CA51-6FE6-4C81-8C4A-A73596E59163}" srcOrd="1" destOrd="0" presId="urn:microsoft.com/office/officeart/2005/8/layout/chevron2"/>
    <dgm:cxn modelId="{CDC0611B-A8D7-45A0-B13C-651534144AE4}" type="presParOf" srcId="{52FB6F1E-A0F9-42AF-B16C-834E8EECA9CE}" destId="{80F46DB0-77AB-49ED-AB66-4D4DC20A5389}" srcOrd="2" destOrd="0" presId="urn:microsoft.com/office/officeart/2005/8/layout/chevron2"/>
    <dgm:cxn modelId="{90770616-523C-4214-B8DD-C0846244CEEF}" type="presParOf" srcId="{80F46DB0-77AB-49ED-AB66-4D4DC20A5389}" destId="{105B09CD-1770-4D2D-9C7E-B314DFAF324D}" srcOrd="0" destOrd="0" presId="urn:microsoft.com/office/officeart/2005/8/layout/chevron2"/>
    <dgm:cxn modelId="{067A434A-61A9-47ED-9113-DA551E24D248}" type="presParOf" srcId="{80F46DB0-77AB-49ED-AB66-4D4DC20A5389}" destId="{CE6B14E6-B0F0-4ECB-B3ED-A5862E1171CC}" srcOrd="1" destOrd="0" presId="urn:microsoft.com/office/officeart/2005/8/layout/chevron2"/>
    <dgm:cxn modelId="{F6273866-14B5-4C6F-8924-277566E1B9FA}" type="presParOf" srcId="{52FB6F1E-A0F9-42AF-B16C-834E8EECA9CE}" destId="{96419E51-878F-4A89-93EC-7E6010948EF3}" srcOrd="3" destOrd="0" presId="urn:microsoft.com/office/officeart/2005/8/layout/chevron2"/>
    <dgm:cxn modelId="{1FA2E825-5434-477A-B13B-C712B2C997CD}" type="presParOf" srcId="{52FB6F1E-A0F9-42AF-B16C-834E8EECA9CE}" destId="{380EA697-C9B9-4115-864C-F3683EE524B2}" srcOrd="4" destOrd="0" presId="urn:microsoft.com/office/officeart/2005/8/layout/chevron2"/>
    <dgm:cxn modelId="{1A56AD0A-336E-4CAB-914E-B91B23EA840A}" type="presParOf" srcId="{380EA697-C9B9-4115-864C-F3683EE524B2}" destId="{A1B0000C-3F24-4D17-BA4D-F83F617E1317}" srcOrd="0" destOrd="0" presId="urn:microsoft.com/office/officeart/2005/8/layout/chevron2"/>
    <dgm:cxn modelId="{5EBF7409-8314-4A9F-AA0F-0015CB69415F}" type="presParOf" srcId="{380EA697-C9B9-4115-864C-F3683EE524B2}" destId="{2701C95C-10C4-4F1C-9015-AC1F0D60066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B080C-0EC7-47A8-97DE-403B47803579}">
      <dsp:nvSpPr>
        <dsp:cNvPr id="0" name=""/>
        <dsp:cNvSpPr/>
      </dsp:nvSpPr>
      <dsp:spPr>
        <a:xfrm rot="5400000">
          <a:off x="-231611" y="234010"/>
          <a:ext cx="1544076" cy="1080853"/>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endParaRPr lang="en-US" sz="3000" kern="1200">
            <a:solidFill>
              <a:schemeClr val="accent6"/>
            </a:solidFill>
          </a:endParaRPr>
        </a:p>
      </dsp:txBody>
      <dsp:txXfrm rot="-5400000">
        <a:off x="1" y="542826"/>
        <a:ext cx="1080853" cy="463223"/>
      </dsp:txXfrm>
    </dsp:sp>
    <dsp:sp modelId="{E57AD4C6-A5B2-4B43-B727-81E93A4739B9}">
      <dsp:nvSpPr>
        <dsp:cNvPr id="0" name=""/>
        <dsp:cNvSpPr/>
      </dsp:nvSpPr>
      <dsp:spPr>
        <a:xfrm rot="5400000">
          <a:off x="5111579" y="-4028327"/>
          <a:ext cx="1003649" cy="90651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Trebuchet MS" panose="020B0603020202020204" pitchFamily="34" charset="0"/>
              <a:ea typeface="Segoe UI Emoji" panose="020B0502040204020203" pitchFamily="34" charset="0"/>
            </a:rPr>
            <a:t>Determine Accommodations or Designated Supports</a:t>
          </a:r>
        </a:p>
        <a:p>
          <a:pPr marL="228600" lvl="1" indent="-228600" algn="l" defTabSz="889000">
            <a:lnSpc>
              <a:spcPct val="90000"/>
            </a:lnSpc>
            <a:spcBef>
              <a:spcPct val="0"/>
            </a:spcBef>
            <a:spcAft>
              <a:spcPct val="15000"/>
            </a:spcAft>
            <a:buChar char="•"/>
          </a:pPr>
          <a:r>
            <a:rPr lang="en-US" sz="2000" kern="1200" dirty="0">
              <a:latin typeface="Trebuchet MS" panose="020B0603020202020204" pitchFamily="34" charset="0"/>
              <a:ea typeface="Segoe UI Emoji" panose="020B0502040204020203" pitchFamily="34" charset="0"/>
            </a:rPr>
            <a:t>Document in IEP, 504 or English Learner Plan</a:t>
          </a:r>
        </a:p>
        <a:p>
          <a:pPr marL="228600" lvl="1" indent="-228600" algn="l" defTabSz="889000">
            <a:lnSpc>
              <a:spcPct val="90000"/>
            </a:lnSpc>
            <a:spcBef>
              <a:spcPct val="0"/>
            </a:spcBef>
            <a:spcAft>
              <a:spcPct val="15000"/>
            </a:spcAft>
            <a:buChar char="•"/>
          </a:pPr>
          <a:r>
            <a:rPr lang="en-US" sz="2000" kern="1200" dirty="0">
              <a:latin typeface="Trebuchet MS" panose="020B0603020202020204" pitchFamily="34" charset="0"/>
              <a:ea typeface="Segoe UI Emoji" panose="020B0502040204020203" pitchFamily="34" charset="0"/>
            </a:rPr>
            <a:t>Must have parent permission</a:t>
          </a:r>
        </a:p>
      </dsp:txBody>
      <dsp:txXfrm rot="-5400000">
        <a:off x="1080853" y="51393"/>
        <a:ext cx="9016108" cy="905661"/>
      </dsp:txXfrm>
    </dsp:sp>
    <dsp:sp modelId="{105B09CD-1770-4D2D-9C7E-B314DFAF324D}">
      <dsp:nvSpPr>
        <dsp:cNvPr id="0" name=""/>
        <dsp:cNvSpPr/>
      </dsp:nvSpPr>
      <dsp:spPr>
        <a:xfrm rot="5400000">
          <a:off x="-231611" y="1634531"/>
          <a:ext cx="1544076" cy="1080853"/>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endParaRPr lang="en-US" sz="3000" kern="1200">
            <a:latin typeface="Calibri"/>
          </a:endParaRPr>
        </a:p>
      </dsp:txBody>
      <dsp:txXfrm rot="-5400000">
        <a:off x="1" y="1943347"/>
        <a:ext cx="1080853" cy="463223"/>
      </dsp:txXfrm>
    </dsp:sp>
    <dsp:sp modelId="{CE6B14E6-B0F0-4ECB-B3ED-A5862E1171CC}">
      <dsp:nvSpPr>
        <dsp:cNvPr id="0" name=""/>
        <dsp:cNvSpPr/>
      </dsp:nvSpPr>
      <dsp:spPr>
        <a:xfrm rot="5400000">
          <a:off x="4901947" y="-2459362"/>
          <a:ext cx="1422914" cy="90651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a:latin typeface="Trebuchet MS" panose="020B0603020202020204" pitchFamily="34" charset="0"/>
              <a:ea typeface="Segoe UI Emoji" panose="020B0502040204020203" pitchFamily="34" charset="0"/>
            </a:rPr>
            <a:t>Students are registered for NH SAS via the i4see system by i4see coordinator or designee. Student data transfers overnight from i4see to the TIDE system.</a:t>
          </a:r>
        </a:p>
        <a:p>
          <a:pPr marL="228600" lvl="1" indent="-228600" algn="l" defTabSz="889000" rtl="0">
            <a:lnSpc>
              <a:spcPct val="90000"/>
            </a:lnSpc>
            <a:spcBef>
              <a:spcPct val="0"/>
            </a:spcBef>
            <a:spcAft>
              <a:spcPct val="15000"/>
            </a:spcAft>
            <a:buChar char="•"/>
          </a:pPr>
          <a:r>
            <a:rPr lang="en-US" sz="2000" kern="1200" dirty="0">
              <a:latin typeface="Trebuchet MS" panose="020B0603020202020204" pitchFamily="34" charset="0"/>
              <a:ea typeface="Segoe UI Emoji" panose="020B0502040204020203" pitchFamily="34" charset="0"/>
            </a:rPr>
            <a:t>Access </a:t>
          </a:r>
          <a:r>
            <a:rPr lang="en-US" sz="2000" kern="1200" dirty="0">
              <a:latin typeface="Trebuchet MS" panose="020B0603020202020204" pitchFamily="34" charset="0"/>
              <a:ea typeface="Segoe UI Emoji" panose="020B0502040204020203" pitchFamily="34" charset="0"/>
              <a:hlinkClick xmlns:r="http://schemas.openxmlformats.org/officeDocument/2006/relationships" r:id="rId1"/>
            </a:rPr>
            <a:t>NHSAS portal</a:t>
          </a:r>
          <a:r>
            <a:rPr lang="en-US" sz="2000" kern="1200" dirty="0">
              <a:latin typeface="Trebuchet MS" panose="020B0603020202020204" pitchFamily="34" charset="0"/>
              <a:ea typeface="Segoe UI Emoji" panose="020B0502040204020203" pitchFamily="34" charset="0"/>
            </a:rPr>
            <a:t> to complete the required Test Administration Certification training. This is an annual requirement.</a:t>
          </a:r>
        </a:p>
      </dsp:txBody>
      <dsp:txXfrm rot="-5400000">
        <a:off x="1080854" y="1431192"/>
        <a:ext cx="8995641" cy="1283992"/>
      </dsp:txXfrm>
    </dsp:sp>
    <dsp:sp modelId="{A1B0000C-3F24-4D17-BA4D-F83F617E1317}">
      <dsp:nvSpPr>
        <dsp:cNvPr id="0" name=""/>
        <dsp:cNvSpPr/>
      </dsp:nvSpPr>
      <dsp:spPr>
        <a:xfrm rot="5400000">
          <a:off x="-207551" y="3090137"/>
          <a:ext cx="1544076" cy="1080853"/>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rot="-5400000">
        <a:off x="24061" y="3398953"/>
        <a:ext cx="1080853" cy="463223"/>
      </dsp:txXfrm>
    </dsp:sp>
    <dsp:sp modelId="{2701C95C-10C4-4F1C-9015-AC1F0D600662}">
      <dsp:nvSpPr>
        <dsp:cNvPr id="0" name=""/>
        <dsp:cNvSpPr/>
      </dsp:nvSpPr>
      <dsp:spPr>
        <a:xfrm rot="5400000">
          <a:off x="5111579" y="-1100029"/>
          <a:ext cx="1003649" cy="90651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a:latin typeface="Trebuchet MS" panose="020B0603020202020204" pitchFamily="34" charset="0"/>
              <a:ea typeface="Segoe UI Emoji" panose="020B0502040204020203" pitchFamily="34" charset="0"/>
            </a:rPr>
            <a:t>Enter Accommodations, Designated Supports in TIDE</a:t>
          </a:r>
        </a:p>
        <a:p>
          <a:pPr marL="228600" lvl="1" indent="-228600" algn="l" defTabSz="889000" rtl="0">
            <a:lnSpc>
              <a:spcPct val="90000"/>
            </a:lnSpc>
            <a:spcBef>
              <a:spcPct val="0"/>
            </a:spcBef>
            <a:spcAft>
              <a:spcPct val="15000"/>
            </a:spcAft>
            <a:buChar char="•"/>
          </a:pPr>
          <a:r>
            <a:rPr lang="en-US" sz="2000" kern="1200" dirty="0">
              <a:latin typeface="Trebuchet MS" panose="020B0603020202020204" pitchFamily="34" charset="0"/>
              <a:ea typeface="Segoe UI Emoji" panose="020B0502040204020203" pitchFamily="34" charset="0"/>
            </a:rPr>
            <a:t>Practice with students on how to use Accommodations and Designated Supports through the student practice site available on the </a:t>
          </a:r>
          <a:r>
            <a:rPr lang="en-US" sz="2000" kern="1200" dirty="0">
              <a:latin typeface="Trebuchet MS" panose="020B0603020202020204" pitchFamily="34" charset="0"/>
              <a:ea typeface="Segoe UI Emoji" panose="020B0502040204020203" pitchFamily="34" charset="0"/>
              <a:hlinkClick xmlns:r="http://schemas.openxmlformats.org/officeDocument/2006/relationships" r:id="rId1"/>
            </a:rPr>
            <a:t>NH SAS portal</a:t>
          </a:r>
          <a:r>
            <a:rPr lang="en-US" sz="2000" kern="1200" dirty="0">
              <a:latin typeface="Trebuchet MS" panose="020B0603020202020204" pitchFamily="34" charset="0"/>
              <a:ea typeface="Segoe UI Emoji" panose="020B0502040204020203" pitchFamily="34" charset="0"/>
            </a:rPr>
            <a:t>.</a:t>
          </a:r>
        </a:p>
      </dsp:txBody>
      <dsp:txXfrm rot="-5400000">
        <a:off x="1080853" y="2979691"/>
        <a:ext cx="9016108" cy="9056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59A0529-1032-4A8E-91F5-8A7ACD073B22}" type="datetimeFigureOut">
              <a:rPr lang="en-US" smtClean="0"/>
              <a:t>10/19/2022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FF2176A-D3B9-49B5-AA71-1659E3401CC3}" type="slidenum">
              <a:rPr lang="en-US" smtClean="0"/>
              <a:t>‹#›</a:t>
            </a:fld>
            <a:endParaRPr lang="en-US" dirty="0"/>
          </a:p>
        </p:txBody>
      </p:sp>
    </p:spTree>
    <p:extLst>
      <p:ext uri="{BB962C8B-B14F-4D97-AF65-F5344CB8AC3E}">
        <p14:creationId xmlns:p14="http://schemas.microsoft.com/office/powerpoint/2010/main" val="69098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1</a:t>
            </a:fld>
            <a:endParaRPr lang="en-US" dirty="0"/>
          </a:p>
        </p:txBody>
      </p:sp>
    </p:spTree>
    <p:extLst>
      <p:ext uri="{BB962C8B-B14F-4D97-AF65-F5344CB8AC3E}">
        <p14:creationId xmlns:p14="http://schemas.microsoft.com/office/powerpoint/2010/main" val="101332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Accommodations are only appropriate for students for whom there is a documented need. That need must be documented on an IEP, 504 plan, or an EL Education Plan. The exception to this rule is if a student has experienced a physical injury that temporarily impairs their ability to take the computer-based test, for example, a broken arm. These students may be eligible for accommodations that allow them to access the test. As with all other accommodations, students who require an accommodation due to injury must have sufficient experience with the use of the accommodation.</a:t>
            </a:r>
          </a:p>
        </p:txBody>
      </p:sp>
      <p:sp>
        <p:nvSpPr>
          <p:cNvPr id="4" name="Slide Number Placeholder 3"/>
          <p:cNvSpPr>
            <a:spLocks noGrp="1"/>
          </p:cNvSpPr>
          <p:nvPr>
            <p:ph type="sldNum" sz="quarter" idx="5"/>
          </p:nvPr>
        </p:nvSpPr>
        <p:spPr/>
        <p:txBody>
          <a:bodyPr/>
          <a:lstStyle/>
          <a:p>
            <a:fld id="{FFF2176A-D3B9-49B5-AA71-1659E3401CC3}" type="slidenum">
              <a:rPr lang="en-US" smtClean="0"/>
              <a:t>10</a:t>
            </a:fld>
            <a:endParaRPr lang="en-US" dirty="0"/>
          </a:p>
        </p:txBody>
      </p:sp>
    </p:spTree>
    <p:extLst>
      <p:ext uri="{BB962C8B-B14F-4D97-AF65-F5344CB8AC3E}">
        <p14:creationId xmlns:p14="http://schemas.microsoft.com/office/powerpoint/2010/main" val="2018989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mentioned previously, accommodations may be either embedded or non-embedded. Embedded accommodations are built into the test system and administered digitally via the test delivery system. Examples of embedded accommodations are text-to-speech, ASL videos, or an increased default zoom size. Non-embedded accommodations are those that are external to the online test platform. These may include things such as a color overlay that goes on the student’s monitor, or a separate setting for test administration.</a:t>
            </a:r>
          </a:p>
        </p:txBody>
      </p:sp>
      <p:sp>
        <p:nvSpPr>
          <p:cNvPr id="4" name="Slide Number Placeholder 3"/>
          <p:cNvSpPr>
            <a:spLocks noGrp="1"/>
          </p:cNvSpPr>
          <p:nvPr>
            <p:ph type="sldNum" sz="quarter" idx="5"/>
          </p:nvPr>
        </p:nvSpPr>
        <p:spPr/>
        <p:txBody>
          <a:bodyPr/>
          <a:lstStyle/>
          <a:p>
            <a:fld id="{FFF2176A-D3B9-49B5-AA71-1659E3401CC3}" type="slidenum">
              <a:rPr lang="en-US" smtClean="0"/>
              <a:t>11</a:t>
            </a:fld>
            <a:endParaRPr lang="en-US" dirty="0"/>
          </a:p>
        </p:txBody>
      </p:sp>
    </p:spTree>
    <p:extLst>
      <p:ext uri="{BB962C8B-B14F-4D97-AF65-F5344CB8AC3E}">
        <p14:creationId xmlns:p14="http://schemas.microsoft.com/office/powerpoint/2010/main" val="3797827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Determination of accommodations should occur at the beginning of the school year, so that accommodations are available prior to test administration. This ensures that accommodations can be set prior to testing and allows students to have the opportunity to practice with these accommodations prior to testing. </a:t>
            </a:r>
          </a:p>
          <a:p>
            <a:r>
              <a:rPr lang="en-US" dirty="0"/>
              <a:t>Accommodations are determined by a team of educators. For EL students, this team must include a certified ESOL teacher; for students with an IEP this team must include a certified Special Education teacher. </a:t>
            </a:r>
          </a:p>
          <a:p>
            <a:r>
              <a:rPr lang="en-US" dirty="0"/>
              <a:t>Parent permission is required for students to have use of the accommodations for the NH SAS.</a:t>
            </a:r>
          </a:p>
        </p:txBody>
      </p:sp>
      <p:sp>
        <p:nvSpPr>
          <p:cNvPr id="4" name="Slide Number Placeholder 3"/>
          <p:cNvSpPr>
            <a:spLocks noGrp="1"/>
          </p:cNvSpPr>
          <p:nvPr>
            <p:ph type="sldNum" sz="quarter" idx="5"/>
          </p:nvPr>
        </p:nvSpPr>
        <p:spPr/>
        <p:txBody>
          <a:bodyPr/>
          <a:lstStyle/>
          <a:p>
            <a:fld id="{FFF2176A-D3B9-49B5-AA71-1659E3401CC3}" type="slidenum">
              <a:rPr lang="en-US" smtClean="0"/>
              <a:t>12</a:t>
            </a:fld>
            <a:endParaRPr lang="en-US" dirty="0"/>
          </a:p>
        </p:txBody>
      </p:sp>
    </p:spTree>
    <p:extLst>
      <p:ext uri="{BB962C8B-B14F-4D97-AF65-F5344CB8AC3E}">
        <p14:creationId xmlns:p14="http://schemas.microsoft.com/office/powerpoint/2010/main" val="1545960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embedded and non-embedded accommodations need to be recorded into TIDE. For embedded accommodations this is particularly important as this is what drives the delivery of those accommodations. </a:t>
            </a:r>
          </a:p>
          <a:p>
            <a:r>
              <a:rPr lang="en-US" dirty="0"/>
              <a:t>Accommodations must also be entered into NHESIS for students that have IEPs.</a:t>
            </a:r>
          </a:p>
        </p:txBody>
      </p:sp>
      <p:sp>
        <p:nvSpPr>
          <p:cNvPr id="4" name="Slide Number Placeholder 3"/>
          <p:cNvSpPr>
            <a:spLocks noGrp="1"/>
          </p:cNvSpPr>
          <p:nvPr>
            <p:ph type="sldNum" sz="quarter" idx="5"/>
          </p:nvPr>
        </p:nvSpPr>
        <p:spPr/>
        <p:txBody>
          <a:bodyPr/>
          <a:lstStyle/>
          <a:p>
            <a:fld id="{FFF2176A-D3B9-49B5-AA71-1659E3401CC3}" type="slidenum">
              <a:rPr lang="en-US" smtClean="0"/>
              <a:t>13</a:t>
            </a:fld>
            <a:endParaRPr lang="en-US" dirty="0"/>
          </a:p>
        </p:txBody>
      </p:sp>
    </p:spTree>
    <p:extLst>
      <p:ext uri="{BB962C8B-B14F-4D97-AF65-F5344CB8AC3E}">
        <p14:creationId xmlns:p14="http://schemas.microsoft.com/office/powerpoint/2010/main" val="2816471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we’ll discuss Designated Supports. But first, are there any questions about Accommodations?</a:t>
            </a:r>
          </a:p>
        </p:txBody>
      </p:sp>
      <p:sp>
        <p:nvSpPr>
          <p:cNvPr id="4" name="Slide Number Placeholder 3"/>
          <p:cNvSpPr>
            <a:spLocks noGrp="1"/>
          </p:cNvSpPr>
          <p:nvPr>
            <p:ph type="sldNum" sz="quarter" idx="5"/>
          </p:nvPr>
        </p:nvSpPr>
        <p:spPr/>
        <p:txBody>
          <a:bodyPr/>
          <a:lstStyle/>
          <a:p>
            <a:fld id="{FFF2176A-D3B9-49B5-AA71-1659E3401CC3}" type="slidenum">
              <a:rPr lang="en-US" smtClean="0"/>
              <a:t>14</a:t>
            </a:fld>
            <a:endParaRPr lang="en-US" dirty="0"/>
          </a:p>
        </p:txBody>
      </p:sp>
    </p:spTree>
    <p:extLst>
      <p:ext uri="{BB962C8B-B14F-4D97-AF65-F5344CB8AC3E}">
        <p14:creationId xmlns:p14="http://schemas.microsoft.com/office/powerpoint/2010/main" val="1089051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F2176A-D3B9-49B5-AA71-1659E3401CC3}" type="slidenum">
              <a:rPr lang="en-US" smtClean="0"/>
              <a:t>15</a:t>
            </a:fld>
            <a:endParaRPr lang="en-US" dirty="0"/>
          </a:p>
        </p:txBody>
      </p:sp>
    </p:spTree>
    <p:extLst>
      <p:ext uri="{BB962C8B-B14F-4D97-AF65-F5344CB8AC3E}">
        <p14:creationId xmlns:p14="http://schemas.microsoft.com/office/powerpoint/2010/main" val="882213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Designated Supports are only appropriate for students who have a documented need. This need is determined by a team of educators, and must be approved by the building principal or administrator. Parent permission is required for students to have use of designated supports on the NH SAS. Again, this determination needs to occur prior to test administration.</a:t>
            </a:r>
          </a:p>
        </p:txBody>
      </p:sp>
      <p:sp>
        <p:nvSpPr>
          <p:cNvPr id="4" name="Slide Number Placeholder 3"/>
          <p:cNvSpPr>
            <a:spLocks noGrp="1"/>
          </p:cNvSpPr>
          <p:nvPr>
            <p:ph type="sldNum" sz="quarter" idx="5"/>
          </p:nvPr>
        </p:nvSpPr>
        <p:spPr/>
        <p:txBody>
          <a:bodyPr/>
          <a:lstStyle/>
          <a:p>
            <a:fld id="{FFF2176A-D3B9-49B5-AA71-1659E3401CC3}" type="slidenum">
              <a:rPr lang="en-US" smtClean="0"/>
              <a:t>16</a:t>
            </a:fld>
            <a:endParaRPr lang="en-US" dirty="0"/>
          </a:p>
        </p:txBody>
      </p:sp>
    </p:spTree>
    <p:extLst>
      <p:ext uri="{BB962C8B-B14F-4D97-AF65-F5344CB8AC3E}">
        <p14:creationId xmlns:p14="http://schemas.microsoft.com/office/powerpoint/2010/main" val="3458122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like accommodations, designated supports may be either embedded or non-embedded. Both embedded and non-embedded designated supports must be entered into TIDE prior to testing.</a:t>
            </a:r>
          </a:p>
        </p:txBody>
      </p:sp>
      <p:sp>
        <p:nvSpPr>
          <p:cNvPr id="4" name="Slide Number Placeholder 3"/>
          <p:cNvSpPr>
            <a:spLocks noGrp="1"/>
          </p:cNvSpPr>
          <p:nvPr>
            <p:ph type="sldNum" sz="quarter" idx="5"/>
          </p:nvPr>
        </p:nvSpPr>
        <p:spPr/>
        <p:txBody>
          <a:bodyPr/>
          <a:lstStyle/>
          <a:p>
            <a:fld id="{FFF2176A-D3B9-49B5-AA71-1659E3401CC3}" type="slidenum">
              <a:rPr lang="en-US" smtClean="0"/>
              <a:t>17</a:t>
            </a:fld>
            <a:endParaRPr lang="en-US" dirty="0"/>
          </a:p>
        </p:txBody>
      </p:sp>
    </p:spTree>
    <p:extLst>
      <p:ext uri="{BB962C8B-B14F-4D97-AF65-F5344CB8AC3E}">
        <p14:creationId xmlns:p14="http://schemas.microsoft.com/office/powerpoint/2010/main" val="2117408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should be given adequate opportunities to practice testing with the Accommodations and Designated Supports they will use during summative testing. Ideally, these should be tools that they use in daily classroom instruction. </a:t>
            </a:r>
          </a:p>
          <a:p>
            <a:r>
              <a:rPr lang="en-US" dirty="0"/>
              <a:t>There are two main ways to practice with these tools – the Practice Tests, and the Interim &amp; Modular Assessments.</a:t>
            </a:r>
          </a:p>
        </p:txBody>
      </p:sp>
      <p:sp>
        <p:nvSpPr>
          <p:cNvPr id="4" name="Slide Number Placeholder 3"/>
          <p:cNvSpPr>
            <a:spLocks noGrp="1"/>
          </p:cNvSpPr>
          <p:nvPr>
            <p:ph type="sldNum" sz="quarter" idx="5"/>
          </p:nvPr>
        </p:nvSpPr>
        <p:spPr/>
        <p:txBody>
          <a:bodyPr/>
          <a:lstStyle/>
          <a:p>
            <a:fld id="{FFF2176A-D3B9-49B5-AA71-1659E3401CC3}" type="slidenum">
              <a:rPr lang="en-US" smtClean="0"/>
              <a:t>19</a:t>
            </a:fld>
            <a:endParaRPr lang="en-US" dirty="0"/>
          </a:p>
        </p:txBody>
      </p:sp>
    </p:spTree>
    <p:extLst>
      <p:ext uri="{BB962C8B-B14F-4D97-AF65-F5344CB8AC3E}">
        <p14:creationId xmlns:p14="http://schemas.microsoft.com/office/powerpoint/2010/main" val="4131442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Practice Tests are available on the NH SAS portal. They are non-secure items and the tests are not scored. There is a guest user option so that families and members of the public may access them. The Practice Tests are designed to allow students, teachers, and families to become familiar with the structure and functionality of the test. Students can use them to practice answering different item types and using different built-in tools, such as the highlighter, calculator, or strikethrough. Educators can use them to preview what different color settings or other accommodations will look like. </a:t>
            </a:r>
          </a:p>
        </p:txBody>
      </p:sp>
      <p:sp>
        <p:nvSpPr>
          <p:cNvPr id="4" name="Slide Number Placeholder 3"/>
          <p:cNvSpPr>
            <a:spLocks noGrp="1"/>
          </p:cNvSpPr>
          <p:nvPr>
            <p:ph type="sldNum" sz="quarter" idx="5"/>
          </p:nvPr>
        </p:nvSpPr>
        <p:spPr/>
        <p:txBody>
          <a:bodyPr/>
          <a:lstStyle/>
          <a:p>
            <a:fld id="{FFF2176A-D3B9-49B5-AA71-1659E3401CC3}" type="slidenum">
              <a:rPr lang="en-US" smtClean="0"/>
              <a:t>20</a:t>
            </a:fld>
            <a:endParaRPr lang="en-US" dirty="0"/>
          </a:p>
        </p:txBody>
      </p:sp>
    </p:spTree>
    <p:extLst>
      <p:ext uri="{BB962C8B-B14F-4D97-AF65-F5344CB8AC3E}">
        <p14:creationId xmlns:p14="http://schemas.microsoft.com/office/powerpoint/2010/main" val="3672717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2</a:t>
            </a:fld>
            <a:endParaRPr lang="en-US" dirty="0"/>
          </a:p>
        </p:txBody>
      </p:sp>
    </p:spTree>
    <p:extLst>
      <p:ext uri="{BB962C8B-B14F-4D97-AF65-F5344CB8AC3E}">
        <p14:creationId xmlns:p14="http://schemas.microsoft.com/office/powerpoint/2010/main" val="554525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Interim Comprehensive and Modular Benchmark Assessments are another testing resource. The Interim Comprehensives are available for ELA and Math, and are shorter computer-adaptive tests,  very similar to the Summative assessment students take in the Spring. </a:t>
            </a:r>
          </a:p>
          <a:p>
            <a:r>
              <a:rPr lang="en-US" dirty="0"/>
              <a:t>Modulars are shorter, fixed-form tests that focus on a particular topic. They are available for ELA, Math, and Science.</a:t>
            </a:r>
          </a:p>
          <a:p>
            <a:r>
              <a:rPr lang="en-US" dirty="0"/>
              <a:t>Both are scored, with results available in the Centralized Reporting System. Interims must be taken using the Secure Browser, while the modulars may be taken in either the secure browser or a standard browser such as Chrome or Firefox. </a:t>
            </a:r>
          </a:p>
          <a:p>
            <a:r>
              <a:rPr lang="en-US" dirty="0"/>
              <a:t>These tests have a number of instructional uses and can help identify areas of strengths and weaknesses. They are also a great opportunity for students and teachers to practice testing prior to summative assessments. Students taking these tests should be using the same accommodations and designated supports that they will use during summative testing. This is especially helpful for students who use assistive technology, as it allows an opportunity to ensure that all technology is functioning properly and that students have an opportunity to practice with it. </a:t>
            </a:r>
          </a:p>
          <a:p>
            <a:endParaRPr lang="en-US" dirty="0"/>
          </a:p>
        </p:txBody>
      </p:sp>
      <p:sp>
        <p:nvSpPr>
          <p:cNvPr id="4" name="Slide Number Placeholder 3"/>
          <p:cNvSpPr>
            <a:spLocks noGrp="1"/>
          </p:cNvSpPr>
          <p:nvPr>
            <p:ph type="sldNum" sz="quarter" idx="5"/>
          </p:nvPr>
        </p:nvSpPr>
        <p:spPr/>
        <p:txBody>
          <a:bodyPr/>
          <a:lstStyle/>
          <a:p>
            <a:fld id="{FFF2176A-D3B9-49B5-AA71-1659E3401CC3}" type="slidenum">
              <a:rPr lang="en-US" smtClean="0"/>
              <a:t>21</a:t>
            </a:fld>
            <a:endParaRPr lang="en-US" dirty="0"/>
          </a:p>
        </p:txBody>
      </p:sp>
    </p:spTree>
    <p:extLst>
      <p:ext uri="{BB962C8B-B14F-4D97-AF65-F5344CB8AC3E}">
        <p14:creationId xmlns:p14="http://schemas.microsoft.com/office/powerpoint/2010/main" val="2279108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 do you have?</a:t>
            </a:r>
          </a:p>
        </p:txBody>
      </p:sp>
      <p:sp>
        <p:nvSpPr>
          <p:cNvPr id="4" name="Slide Number Placeholder 3"/>
          <p:cNvSpPr>
            <a:spLocks noGrp="1"/>
          </p:cNvSpPr>
          <p:nvPr>
            <p:ph type="sldNum" sz="quarter" idx="5"/>
          </p:nvPr>
        </p:nvSpPr>
        <p:spPr/>
        <p:txBody>
          <a:bodyPr/>
          <a:lstStyle/>
          <a:p>
            <a:fld id="{FFF2176A-D3B9-49B5-AA71-1659E3401CC3}" type="slidenum">
              <a:rPr lang="en-US" smtClean="0"/>
              <a:t>22</a:t>
            </a:fld>
            <a:endParaRPr lang="en-US" dirty="0"/>
          </a:p>
        </p:txBody>
      </p:sp>
    </p:spTree>
    <p:extLst>
      <p:ext uri="{BB962C8B-B14F-4D97-AF65-F5344CB8AC3E}">
        <p14:creationId xmlns:p14="http://schemas.microsoft.com/office/powerpoint/2010/main" val="3420660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Resources section of the NH SAS portal contains a number of resources related to Accessibility and Accommodations. I’d like to draw your attention to three of them:</a:t>
            </a:r>
          </a:p>
          <a:p>
            <a:r>
              <a:rPr lang="en-US" dirty="0"/>
              <a:t>The Managing Accommodations, Designated Supports, and Universal Tools Training Module</a:t>
            </a:r>
          </a:p>
          <a:p>
            <a:r>
              <a:rPr lang="en-US" dirty="0"/>
              <a:t>The NH SAS Accommodations Guide</a:t>
            </a:r>
          </a:p>
          <a:p>
            <a:r>
              <a:rPr lang="en-US" dirty="0"/>
              <a:t>And the Assistive Technology Manual.</a:t>
            </a:r>
          </a:p>
          <a:p>
            <a:r>
              <a:rPr lang="en-US" dirty="0"/>
              <a:t>This is also where you would find the recording of this webinar.</a:t>
            </a:r>
          </a:p>
        </p:txBody>
      </p:sp>
      <p:sp>
        <p:nvSpPr>
          <p:cNvPr id="4" name="Slide Number Placeholder 3"/>
          <p:cNvSpPr>
            <a:spLocks noGrp="1"/>
          </p:cNvSpPr>
          <p:nvPr>
            <p:ph type="sldNum" sz="quarter" idx="5"/>
          </p:nvPr>
        </p:nvSpPr>
        <p:spPr/>
        <p:txBody>
          <a:bodyPr/>
          <a:lstStyle/>
          <a:p>
            <a:fld id="{FFF2176A-D3B9-49B5-AA71-1659E3401CC3}" type="slidenum">
              <a:rPr lang="en-US" smtClean="0"/>
              <a:t>23</a:t>
            </a:fld>
            <a:endParaRPr lang="en-US" dirty="0"/>
          </a:p>
        </p:txBody>
      </p:sp>
    </p:spTree>
    <p:extLst>
      <p:ext uri="{BB962C8B-B14F-4D97-AF65-F5344CB8AC3E}">
        <p14:creationId xmlns:p14="http://schemas.microsoft.com/office/powerpoint/2010/main" val="3673012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 do you have?</a:t>
            </a:r>
          </a:p>
        </p:txBody>
      </p:sp>
      <p:sp>
        <p:nvSpPr>
          <p:cNvPr id="4" name="Slide Number Placeholder 3"/>
          <p:cNvSpPr>
            <a:spLocks noGrp="1"/>
          </p:cNvSpPr>
          <p:nvPr>
            <p:ph type="sldNum" sz="quarter" idx="5"/>
          </p:nvPr>
        </p:nvSpPr>
        <p:spPr/>
        <p:txBody>
          <a:bodyPr/>
          <a:lstStyle/>
          <a:p>
            <a:fld id="{FFF2176A-D3B9-49B5-AA71-1659E3401CC3}" type="slidenum">
              <a:rPr lang="en-US" smtClean="0"/>
              <a:t>24</a:t>
            </a:fld>
            <a:endParaRPr lang="en-US" dirty="0"/>
          </a:p>
        </p:txBody>
      </p:sp>
    </p:spTree>
    <p:extLst>
      <p:ext uri="{BB962C8B-B14F-4D97-AF65-F5344CB8AC3E}">
        <p14:creationId xmlns:p14="http://schemas.microsoft.com/office/powerpoint/2010/main" val="1131627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a:p>
            <a:r>
              <a:rPr lang="en-US" dirty="0"/>
              <a:t>Protect student privacy</a:t>
            </a:r>
          </a:p>
        </p:txBody>
      </p:sp>
      <p:sp>
        <p:nvSpPr>
          <p:cNvPr id="4" name="Slide Number Placeholder 3"/>
          <p:cNvSpPr>
            <a:spLocks noGrp="1"/>
          </p:cNvSpPr>
          <p:nvPr>
            <p:ph type="sldNum" sz="quarter" idx="5"/>
          </p:nvPr>
        </p:nvSpPr>
        <p:spPr/>
        <p:txBody>
          <a:bodyPr/>
          <a:lstStyle/>
          <a:p>
            <a:fld id="{FFF2176A-D3B9-49B5-AA71-1659E3401CC3}" type="slidenum">
              <a:rPr lang="en-US" smtClean="0"/>
              <a:t>25</a:t>
            </a:fld>
            <a:endParaRPr lang="en-US" dirty="0"/>
          </a:p>
        </p:txBody>
      </p:sp>
    </p:spTree>
    <p:extLst>
      <p:ext uri="{BB962C8B-B14F-4D97-AF65-F5344CB8AC3E}">
        <p14:creationId xmlns:p14="http://schemas.microsoft.com/office/powerpoint/2010/main" val="1323504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3</a:t>
            </a:fld>
            <a:endParaRPr lang="en-US" dirty="0"/>
          </a:p>
        </p:txBody>
      </p:sp>
    </p:spTree>
    <p:extLst>
      <p:ext uri="{BB962C8B-B14F-4D97-AF65-F5344CB8AC3E}">
        <p14:creationId xmlns:p14="http://schemas.microsoft.com/office/powerpoint/2010/main" val="143569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a:p>
            <a:r>
              <a:rPr lang="en-US" dirty="0"/>
              <a:t>Most students take the general assessments (NH SAS and/or SAT). </a:t>
            </a:r>
          </a:p>
          <a:p>
            <a:r>
              <a:rPr lang="en-US" dirty="0"/>
              <a:t>Only a very small percentage of students take the alternate assessment, 1% of students.</a:t>
            </a:r>
          </a:p>
          <a:p>
            <a:r>
              <a:rPr lang="en-US" dirty="0"/>
              <a:t>Students with severe disabilities , may have multiple disabilities.</a:t>
            </a:r>
          </a:p>
          <a:p>
            <a:endParaRPr lang="en-US" dirty="0"/>
          </a:p>
        </p:txBody>
      </p:sp>
      <p:sp>
        <p:nvSpPr>
          <p:cNvPr id="4" name="Slide Number Placeholder 3"/>
          <p:cNvSpPr>
            <a:spLocks noGrp="1"/>
          </p:cNvSpPr>
          <p:nvPr>
            <p:ph type="sldNum" sz="quarter" idx="5"/>
          </p:nvPr>
        </p:nvSpPr>
        <p:spPr/>
        <p:txBody>
          <a:bodyPr/>
          <a:lstStyle/>
          <a:p>
            <a:fld id="{FFF2176A-D3B9-49B5-AA71-1659E3401CC3}" type="slidenum">
              <a:rPr lang="en-US" smtClean="0"/>
              <a:t>4</a:t>
            </a:fld>
            <a:endParaRPr lang="en-US" dirty="0"/>
          </a:p>
        </p:txBody>
      </p:sp>
    </p:spTree>
    <p:extLst>
      <p:ext uri="{BB962C8B-B14F-4D97-AF65-F5344CB8AC3E}">
        <p14:creationId xmlns:p14="http://schemas.microsoft.com/office/powerpoint/2010/main" val="176771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a:p>
            <a:r>
              <a:rPr lang="en-US" dirty="0"/>
              <a:t>As a reminder, the alternate assessment is for a very small percentage of students (1%)</a:t>
            </a:r>
          </a:p>
        </p:txBody>
      </p:sp>
      <p:sp>
        <p:nvSpPr>
          <p:cNvPr id="4" name="Slide Number Placeholder 3"/>
          <p:cNvSpPr>
            <a:spLocks noGrp="1"/>
          </p:cNvSpPr>
          <p:nvPr>
            <p:ph type="sldNum" sz="quarter" idx="5"/>
          </p:nvPr>
        </p:nvSpPr>
        <p:spPr/>
        <p:txBody>
          <a:bodyPr/>
          <a:lstStyle/>
          <a:p>
            <a:fld id="{FFF2176A-D3B9-49B5-AA71-1659E3401CC3}" type="slidenum">
              <a:rPr lang="en-US" smtClean="0"/>
              <a:t>5</a:t>
            </a:fld>
            <a:endParaRPr lang="en-US" dirty="0"/>
          </a:p>
        </p:txBody>
      </p:sp>
    </p:spTree>
    <p:extLst>
      <p:ext uri="{BB962C8B-B14F-4D97-AF65-F5344CB8AC3E}">
        <p14:creationId xmlns:p14="http://schemas.microsoft.com/office/powerpoint/2010/main" val="150844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MG</a:t>
            </a:r>
          </a:p>
        </p:txBody>
      </p:sp>
      <p:sp>
        <p:nvSpPr>
          <p:cNvPr id="4" name="Slide Number Placeholder 3"/>
          <p:cNvSpPr>
            <a:spLocks noGrp="1"/>
          </p:cNvSpPr>
          <p:nvPr>
            <p:ph type="sldNum" sz="quarter" idx="5"/>
          </p:nvPr>
        </p:nvSpPr>
        <p:spPr/>
        <p:txBody>
          <a:bodyPr/>
          <a:lstStyle/>
          <a:p>
            <a:fld id="{FFF2176A-D3B9-49B5-AA71-1659E3401CC3}" type="slidenum">
              <a:rPr lang="en-US" smtClean="0"/>
              <a:t>6</a:t>
            </a:fld>
            <a:endParaRPr lang="en-US" dirty="0"/>
          </a:p>
        </p:txBody>
      </p:sp>
    </p:spTree>
    <p:extLst>
      <p:ext uri="{BB962C8B-B14F-4D97-AF65-F5344CB8AC3E}">
        <p14:creationId xmlns:p14="http://schemas.microsoft.com/office/powerpoint/2010/main" val="1830093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outline the difference between Accommodations, Universal Tools, and Designated Supports. We’ll go into more detail on Accommodations and Designated supports later in this presentation. </a:t>
            </a:r>
          </a:p>
          <a:p>
            <a:r>
              <a:rPr lang="en-US" dirty="0"/>
              <a:t>Universal Tools are those tools that are available to all students taking a given test. This includes tools like highlighting and masking.</a:t>
            </a:r>
          </a:p>
          <a:p>
            <a:r>
              <a:rPr lang="en-US" dirty="0"/>
              <a:t>Designated Supports are available for students for whom the need has been indicated by a team of educations in collaboration with parents or guardians.</a:t>
            </a:r>
          </a:p>
          <a:p>
            <a:r>
              <a:rPr lang="en-US" dirty="0"/>
              <a:t>Accommodations are changes in procedures or materials for students who have documented need on an IEP or 504 plan.</a:t>
            </a:r>
          </a:p>
          <a:p>
            <a:r>
              <a:rPr lang="en-US" dirty="0"/>
              <a:t>There are a number of Universal Tools that are embedded in the test system. Additionally, accommodations and designated supports may be either embedded or non-embedded. Those that are embedded are built into the test system and delivered as part of the online test. Non-embedded means that the support or accommodation is external to the test system.</a:t>
            </a:r>
          </a:p>
        </p:txBody>
      </p:sp>
      <p:sp>
        <p:nvSpPr>
          <p:cNvPr id="4" name="Slide Number Placeholder 3"/>
          <p:cNvSpPr>
            <a:spLocks noGrp="1"/>
          </p:cNvSpPr>
          <p:nvPr>
            <p:ph type="sldNum" sz="quarter" idx="5"/>
          </p:nvPr>
        </p:nvSpPr>
        <p:spPr/>
        <p:txBody>
          <a:bodyPr/>
          <a:lstStyle/>
          <a:p>
            <a:fld id="{FFF2176A-D3B9-49B5-AA71-1659E3401CC3}" type="slidenum">
              <a:rPr lang="en-US" smtClean="0"/>
              <a:t>7</a:t>
            </a:fld>
            <a:endParaRPr lang="en-US" dirty="0"/>
          </a:p>
        </p:txBody>
      </p:sp>
    </p:spTree>
    <p:extLst>
      <p:ext uri="{BB962C8B-B14F-4D97-AF65-F5344CB8AC3E}">
        <p14:creationId xmlns:p14="http://schemas.microsoft.com/office/powerpoint/2010/main" val="191616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we’ll talk about Accommodations</a:t>
            </a:r>
          </a:p>
        </p:txBody>
      </p:sp>
      <p:sp>
        <p:nvSpPr>
          <p:cNvPr id="4" name="Slide Number Placeholder 3"/>
          <p:cNvSpPr>
            <a:spLocks noGrp="1"/>
          </p:cNvSpPr>
          <p:nvPr>
            <p:ph type="sldNum" sz="quarter" idx="5"/>
          </p:nvPr>
        </p:nvSpPr>
        <p:spPr/>
        <p:txBody>
          <a:bodyPr/>
          <a:lstStyle/>
          <a:p>
            <a:fld id="{FFF2176A-D3B9-49B5-AA71-1659E3401CC3}" type="slidenum">
              <a:rPr lang="en-US" smtClean="0"/>
              <a:t>8</a:t>
            </a:fld>
            <a:endParaRPr lang="en-US" dirty="0"/>
          </a:p>
        </p:txBody>
      </p:sp>
    </p:spTree>
    <p:extLst>
      <p:ext uri="{BB962C8B-B14F-4D97-AF65-F5344CB8AC3E}">
        <p14:creationId xmlns:p14="http://schemas.microsoft.com/office/powerpoint/2010/main" val="1812305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an accommodation? Accommodations are changes in procedures or materials that increase equitable access during the NH SAS Assessments. Accommodations are not modifications, and tests taken with accommodations yield valid scores that count as participation in assessments. Accommodations allow identified students to demonstrate their knowledge and skills.</a:t>
            </a:r>
          </a:p>
        </p:txBody>
      </p:sp>
      <p:sp>
        <p:nvSpPr>
          <p:cNvPr id="4" name="Slide Number Placeholder 3"/>
          <p:cNvSpPr>
            <a:spLocks noGrp="1"/>
          </p:cNvSpPr>
          <p:nvPr>
            <p:ph type="sldNum" sz="quarter" idx="5"/>
          </p:nvPr>
        </p:nvSpPr>
        <p:spPr/>
        <p:txBody>
          <a:bodyPr/>
          <a:lstStyle/>
          <a:p>
            <a:fld id="{FFF2176A-D3B9-49B5-AA71-1659E3401CC3}" type="slidenum">
              <a:rPr lang="en-US" smtClean="0"/>
              <a:t>9</a:t>
            </a:fld>
            <a:endParaRPr lang="en-US" dirty="0"/>
          </a:p>
        </p:txBody>
      </p:sp>
    </p:spTree>
    <p:extLst>
      <p:ext uri="{BB962C8B-B14F-4D97-AF65-F5344CB8AC3E}">
        <p14:creationId xmlns:p14="http://schemas.microsoft.com/office/powerpoint/2010/main" val="2856839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0" y="-20624"/>
            <a:ext cx="12192000" cy="42920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24000" y="269151"/>
            <a:ext cx="9144000" cy="1858445"/>
          </a:xfrm>
        </p:spPr>
        <p:txBody>
          <a:bodyPr anchor="b"/>
          <a:lstStyle>
            <a:lvl1pPr algn="ctr">
              <a:defRPr sz="6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1524000" y="2657381"/>
            <a:ext cx="9144000" cy="718035"/>
          </a:xfrm>
        </p:spPr>
        <p:txBody>
          <a:bodyPr anchor="ct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pic>
        <p:nvPicPr>
          <p:cNvPr id="7" name="Picture 6" descr="New Hampshire Department of Educat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57325" y="5472216"/>
            <a:ext cx="9277350" cy="1238250"/>
          </a:xfrm>
          <a:prstGeom prst="rect">
            <a:avLst/>
          </a:prstGeom>
        </p:spPr>
      </p:pic>
      <p:sp>
        <p:nvSpPr>
          <p:cNvPr id="5" name="Text Placeholder 4"/>
          <p:cNvSpPr>
            <a:spLocks noGrp="1"/>
          </p:cNvSpPr>
          <p:nvPr>
            <p:ph type="body" sz="quarter" idx="10" hasCustomPrompt="1"/>
          </p:nvPr>
        </p:nvSpPr>
        <p:spPr>
          <a:xfrm>
            <a:off x="1524000" y="4339179"/>
            <a:ext cx="9144000" cy="60883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solidFill>
                <a:latin typeface="Segoe UI Light" panose="020B0502040204020203" pitchFamily="34" charset="0"/>
                <a:cs typeface="Segoe UI Light" panose="020B0502040204020203"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Presented By: Presenter(s)</a:t>
            </a:r>
          </a:p>
          <a:p>
            <a:pPr lvl="0"/>
            <a:endParaRPr lang="en-US" dirty="0"/>
          </a:p>
        </p:txBody>
      </p:sp>
      <p:pic>
        <p:nvPicPr>
          <p:cNvPr id="8" name="Picture 7" descr="Cambium Assessment Logo">
            <a:extLst>
              <a:ext uri="{FF2B5EF4-FFF2-40B4-BE49-F238E27FC236}">
                <a16:creationId xmlns:a16="http://schemas.microsoft.com/office/drawing/2014/main" id="{24F2EAE2-EBCD-4EC3-8948-E53B7FC21F13}"/>
              </a:ext>
            </a:extLst>
          </p:cNvPr>
          <p:cNvPicPr>
            <a:picLocks noChangeAspect="1"/>
          </p:cNvPicPr>
          <p:nvPr userDrawn="1"/>
        </p:nvPicPr>
        <p:blipFill>
          <a:blip r:embed="rId3"/>
          <a:stretch>
            <a:fillRect/>
          </a:stretch>
        </p:blipFill>
        <p:spPr>
          <a:xfrm>
            <a:off x="7549709" y="4433800"/>
            <a:ext cx="4110723" cy="1211843"/>
          </a:xfrm>
          <a:prstGeom prst="rect">
            <a:avLst/>
          </a:prstGeom>
        </p:spPr>
      </p:pic>
    </p:spTree>
    <p:extLst>
      <p:ext uri="{BB962C8B-B14F-4D97-AF65-F5344CB8AC3E}">
        <p14:creationId xmlns:p14="http://schemas.microsoft.com/office/powerpoint/2010/main" val="204975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410972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pic>
        <p:nvPicPr>
          <p:cNvPr id="8" name="Picture 7" descr="A picture containing text, clipart&#10;&#10;Description automatically generated">
            <a:extLst>
              <a:ext uri="{FF2B5EF4-FFF2-40B4-BE49-F238E27FC236}">
                <a16:creationId xmlns:a16="http://schemas.microsoft.com/office/drawing/2014/main" id="{C7F4BA95-BADF-453C-BBB3-C08E60795574}"/>
              </a:ext>
            </a:extLst>
          </p:cNvPr>
          <p:cNvPicPr>
            <a:picLocks noChangeAspect="1"/>
          </p:cNvPicPr>
          <p:nvPr userDrawn="1"/>
        </p:nvPicPr>
        <p:blipFill>
          <a:blip r:embed="rId3"/>
          <a:stretch>
            <a:fillRect/>
          </a:stretch>
        </p:blipFill>
        <p:spPr>
          <a:xfrm>
            <a:off x="4972990" y="6157324"/>
            <a:ext cx="1217112" cy="358806"/>
          </a:xfrm>
          <a:prstGeom prst="rect">
            <a:avLst/>
          </a:prstGeom>
        </p:spPr>
      </p:pic>
    </p:spTree>
    <p:extLst>
      <p:ext uri="{BB962C8B-B14F-4D97-AF65-F5344CB8AC3E}">
        <p14:creationId xmlns:p14="http://schemas.microsoft.com/office/powerpoint/2010/main" val="1050642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823196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3_Blank">
    <p:bg>
      <p:bgPr>
        <a:solidFill>
          <a:schemeClr val="accent6"/>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318135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8_Blank">
    <p:bg>
      <p:bgPr>
        <a:solidFill>
          <a:schemeClr val="accent4"/>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2564686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0_Blank">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3124091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9_Blank">
    <p:bg>
      <p:bgPr>
        <a:solidFill>
          <a:schemeClr val="tx2"/>
        </a:solidFill>
        <a:effectLst/>
      </p:bgPr>
    </p:bg>
    <p:spTree>
      <p:nvGrpSpPr>
        <p:cNvPr id="1" name=""/>
        <p:cNvGrpSpPr/>
        <p:nvPr/>
      </p:nvGrpSpPr>
      <p:grpSpPr>
        <a:xfrm>
          <a:off x="0" y="0"/>
          <a:ext cx="0" cy="0"/>
          <a:chOff x="0" y="0"/>
          <a:chExt cx="0" cy="0"/>
        </a:xfrm>
      </p:grpSpPr>
      <p:sp>
        <p:nvSpPr>
          <p:cNvPr id="2" name="Rectangle 1"/>
          <p:cNvSpPr/>
          <p:nvPr userDrawn="1"/>
        </p:nvSpPr>
        <p:spPr>
          <a:xfrm>
            <a:off x="0" y="5738327"/>
            <a:ext cx="12192000" cy="1119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2088657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7_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8" name="Straight Connector 7"/>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Tree>
    <p:extLst>
      <p:ext uri="{BB962C8B-B14F-4D97-AF65-F5344CB8AC3E}">
        <p14:creationId xmlns:p14="http://schemas.microsoft.com/office/powerpoint/2010/main" val="3761815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99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0"/>
            <a:ext cx="357362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743026" y="1122363"/>
            <a:ext cx="6924973" cy="2387600"/>
          </a:xfrm>
        </p:spPr>
        <p:txBody>
          <a:bodyPr anchor="b"/>
          <a:lstStyle>
            <a:lvl1pPr algn="ctr">
              <a:defRPr sz="6000" baseline="0"/>
            </a:lvl1pPr>
          </a:lstStyle>
          <a:p>
            <a:r>
              <a:rPr lang="en-US" dirty="0"/>
              <a:t>Presentation Title</a:t>
            </a:r>
          </a:p>
        </p:txBody>
      </p:sp>
      <p:sp>
        <p:nvSpPr>
          <p:cNvPr id="3" name="Subtitle 2"/>
          <p:cNvSpPr>
            <a:spLocks noGrp="1"/>
          </p:cNvSpPr>
          <p:nvPr>
            <p:ph type="subTitle" idx="1" hasCustomPrompt="1"/>
          </p:nvPr>
        </p:nvSpPr>
        <p:spPr>
          <a:xfrm>
            <a:off x="3743026" y="3602038"/>
            <a:ext cx="692497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a:p>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4397" y="2027386"/>
            <a:ext cx="4644036" cy="2198660"/>
          </a:xfrm>
          <a:prstGeom prst="rect">
            <a:avLst/>
          </a:prstGeom>
        </p:spPr>
      </p:pic>
      <p:sp>
        <p:nvSpPr>
          <p:cNvPr id="8" name="Text Placeholder 4"/>
          <p:cNvSpPr>
            <a:spLocks noGrp="1"/>
          </p:cNvSpPr>
          <p:nvPr>
            <p:ph type="body" sz="quarter" idx="10" hasCustomPrompt="1"/>
          </p:nvPr>
        </p:nvSpPr>
        <p:spPr>
          <a:xfrm>
            <a:off x="3743026" y="5392951"/>
            <a:ext cx="6924974" cy="99695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solidFill>
                  <a:schemeClr val="tx1">
                    <a:lumMod val="50000"/>
                    <a:lumOff val="50000"/>
                  </a:schemeClr>
                </a:solidFill>
                <a:latin typeface="Segoe UI Light" panose="020B0502040204020203" pitchFamily="34" charset="0"/>
                <a:cs typeface="Segoe UI Light" panose="020B0502040204020203"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Presented By: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Presenter(s)</a:t>
            </a:r>
          </a:p>
          <a:p>
            <a:pPr lvl="0"/>
            <a:endParaRPr lang="en-US" dirty="0"/>
          </a:p>
        </p:txBody>
      </p:sp>
    </p:spTree>
    <p:extLst>
      <p:ext uri="{BB962C8B-B14F-4D97-AF65-F5344CB8AC3E}">
        <p14:creationId xmlns:p14="http://schemas.microsoft.com/office/powerpoint/2010/main" val="87019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1"/>
            <a:ext cx="12192000" cy="169068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D0DD636F-EA8A-4BF1-A15F-985EF7507907}"/>
              </a:ext>
            </a:extLst>
          </p:cNvPr>
          <p:cNvPicPr>
            <a:picLocks noChangeAspect="1"/>
          </p:cNvPicPr>
          <p:nvPr userDrawn="1"/>
        </p:nvPicPr>
        <p:blipFill>
          <a:blip r:embed="rId3"/>
          <a:stretch>
            <a:fillRect/>
          </a:stretch>
        </p:blipFill>
        <p:spPr>
          <a:xfrm>
            <a:off x="836141" y="6259996"/>
            <a:ext cx="1217112" cy="358806"/>
          </a:xfrm>
          <a:prstGeom prst="rect">
            <a:avLst/>
          </a:prstGeom>
        </p:spPr>
      </p:pic>
    </p:spTree>
    <p:extLst>
      <p:ext uri="{BB962C8B-B14F-4D97-AF65-F5344CB8AC3E}">
        <p14:creationId xmlns:p14="http://schemas.microsoft.com/office/powerpoint/2010/main" val="400590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p:nvPr userDrawn="1"/>
        </p:nvSpPr>
        <p:spPr>
          <a:xfrm>
            <a:off x="0" y="1"/>
            <a:ext cx="12192000" cy="169068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E1296390-5C7C-47E3-A0A6-BB2F4DEC37DE}"/>
              </a:ext>
            </a:extLst>
          </p:cNvPr>
          <p:cNvPicPr>
            <a:picLocks noChangeAspect="1"/>
          </p:cNvPicPr>
          <p:nvPr userDrawn="1"/>
        </p:nvPicPr>
        <p:blipFill>
          <a:blip r:embed="rId3"/>
          <a:stretch>
            <a:fillRect/>
          </a:stretch>
        </p:blipFill>
        <p:spPr>
          <a:xfrm>
            <a:off x="836141" y="6263399"/>
            <a:ext cx="1217112" cy="358806"/>
          </a:xfrm>
          <a:prstGeom prst="rect">
            <a:avLst/>
          </a:prstGeom>
        </p:spPr>
      </p:pic>
    </p:spTree>
    <p:extLst>
      <p:ext uri="{BB962C8B-B14F-4D97-AF65-F5344CB8AC3E}">
        <p14:creationId xmlns:p14="http://schemas.microsoft.com/office/powerpoint/2010/main" val="406967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FBF52271-E00E-4CB2-B665-A99611ADE04E}"/>
              </a:ext>
            </a:extLst>
          </p:cNvPr>
          <p:cNvPicPr>
            <a:picLocks noChangeAspect="1"/>
          </p:cNvPicPr>
          <p:nvPr userDrawn="1"/>
        </p:nvPicPr>
        <p:blipFill>
          <a:blip r:embed="rId3"/>
          <a:stretch>
            <a:fillRect/>
          </a:stretch>
        </p:blipFill>
        <p:spPr>
          <a:xfrm>
            <a:off x="992688" y="6176963"/>
            <a:ext cx="1217112" cy="358806"/>
          </a:xfrm>
          <a:prstGeom prst="rect">
            <a:avLst/>
          </a:prstGeom>
        </p:spPr>
      </p:pic>
    </p:spTree>
    <p:extLst>
      <p:ext uri="{BB962C8B-B14F-4D97-AF65-F5344CB8AC3E}">
        <p14:creationId xmlns:p14="http://schemas.microsoft.com/office/powerpoint/2010/main" val="3854693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9609967F-A5A6-47F7-98A8-64579BC02427}"/>
              </a:ext>
            </a:extLst>
          </p:cNvPr>
          <p:cNvPicPr>
            <a:picLocks noChangeAspect="1"/>
          </p:cNvPicPr>
          <p:nvPr userDrawn="1"/>
        </p:nvPicPr>
        <p:blipFill>
          <a:blip r:embed="rId3"/>
          <a:stretch>
            <a:fillRect/>
          </a:stretch>
        </p:blipFill>
        <p:spPr>
          <a:xfrm>
            <a:off x="836141" y="6270489"/>
            <a:ext cx="1217112" cy="358806"/>
          </a:xfrm>
          <a:prstGeom prst="rect">
            <a:avLst/>
          </a:prstGeom>
        </p:spPr>
      </p:pic>
    </p:spTree>
    <p:extLst>
      <p:ext uri="{BB962C8B-B14F-4D97-AF65-F5344CB8AC3E}">
        <p14:creationId xmlns:p14="http://schemas.microsoft.com/office/powerpoint/2010/main" val="395450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6A779C64-99CE-4B22-A5B6-7F8C660B18D8}"/>
              </a:ext>
            </a:extLst>
          </p:cNvPr>
          <p:cNvPicPr>
            <a:picLocks noChangeAspect="1"/>
          </p:cNvPicPr>
          <p:nvPr userDrawn="1"/>
        </p:nvPicPr>
        <p:blipFill>
          <a:blip r:embed="rId3"/>
          <a:stretch>
            <a:fillRect/>
          </a:stretch>
        </p:blipFill>
        <p:spPr>
          <a:xfrm>
            <a:off x="836141" y="6313472"/>
            <a:ext cx="1217112" cy="358806"/>
          </a:xfrm>
          <a:prstGeom prst="rect">
            <a:avLst/>
          </a:prstGeom>
        </p:spPr>
      </p:pic>
    </p:spTree>
    <p:extLst>
      <p:ext uri="{BB962C8B-B14F-4D97-AF65-F5344CB8AC3E}">
        <p14:creationId xmlns:p14="http://schemas.microsoft.com/office/powerpoint/2010/main" val="309173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838200" y="6516130"/>
            <a:ext cx="2743200" cy="20534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cxnSp>
        <p:nvCxnSpPr>
          <p:cNvPr id="10" name="Straight Connector 9"/>
          <p:cNvCxnSpPr/>
          <p:nvPr userDrawn="1"/>
        </p:nvCxnSpPr>
        <p:spPr>
          <a:xfrm>
            <a:off x="836141" y="6176963"/>
            <a:ext cx="1051765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Rectangle 3"/>
          <p:cNvSpPr/>
          <p:nvPr userDrawn="1"/>
        </p:nvSpPr>
        <p:spPr>
          <a:xfrm>
            <a:off x="0" y="1690688"/>
            <a:ext cx="12192000" cy="1349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 clipart&#10;&#10;Description automatically generated">
            <a:extLst>
              <a:ext uri="{FF2B5EF4-FFF2-40B4-BE49-F238E27FC236}">
                <a16:creationId xmlns:a16="http://schemas.microsoft.com/office/drawing/2014/main" id="{EDF5DC90-0222-4C60-9AC2-F5851DCD4540}"/>
              </a:ext>
            </a:extLst>
          </p:cNvPr>
          <p:cNvPicPr>
            <a:picLocks noChangeAspect="1"/>
          </p:cNvPicPr>
          <p:nvPr userDrawn="1"/>
        </p:nvPicPr>
        <p:blipFill>
          <a:blip r:embed="rId3"/>
          <a:stretch>
            <a:fillRect/>
          </a:stretch>
        </p:blipFill>
        <p:spPr>
          <a:xfrm>
            <a:off x="836141" y="6259996"/>
            <a:ext cx="1217112" cy="358806"/>
          </a:xfrm>
          <a:prstGeom prst="rect">
            <a:avLst/>
          </a:prstGeom>
        </p:spPr>
      </p:pic>
    </p:spTree>
    <p:extLst>
      <p:ext uri="{BB962C8B-B14F-4D97-AF65-F5344CB8AC3E}">
        <p14:creationId xmlns:p14="http://schemas.microsoft.com/office/powerpoint/2010/main" val="5724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0" y="0"/>
            <a:ext cx="44507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3"/>
          <p:cNvSpPr>
            <a:spLocks noGrp="1"/>
          </p:cNvSpPr>
          <p:nvPr>
            <p:ph type="dt" sz="half" idx="10"/>
          </p:nvPr>
        </p:nvSpPr>
        <p:spPr>
          <a:xfrm>
            <a:off x="838200" y="6516130"/>
            <a:ext cx="2743200" cy="205345"/>
          </a:xfrm>
          <a:prstGeom prst="rect">
            <a:avLst/>
          </a:prstGeom>
        </p:spPr>
        <p:txBody>
          <a:bodyPr vert="horz" lIns="91440" tIns="45720" rIns="91440" bIns="45720" rtlCol="0" anchor="ctr"/>
          <a:lstStyle>
            <a:lvl1pPr algn="l">
              <a:defRPr sz="1000">
                <a:solidFill>
                  <a:schemeClr val="bg1"/>
                </a:solidFill>
                <a:latin typeface="+mn-lt"/>
              </a:defRPr>
            </a:lvl1pPr>
          </a:lstStyle>
          <a:p>
            <a:fld id="{F72471FF-2BB3-44D2-9F0A-F6A78AF46895}" type="datetime4">
              <a:rPr lang="en-US" smtClean="0"/>
              <a:pPr/>
              <a:t>October 19, 2022</a:t>
            </a:fld>
            <a:r>
              <a:rPr lang="en-US" dirty="0"/>
              <a:t>     |     </a:t>
            </a:r>
            <a:fld id="{7D215BB2-0567-4BC0-B7EC-0C9BABB57A43}"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43368" y="6249061"/>
            <a:ext cx="2110432" cy="281680"/>
          </a:xfrm>
          <a:prstGeom prst="rect">
            <a:avLst/>
          </a:prstGeom>
        </p:spPr>
      </p:pic>
      <p:sp>
        <p:nvSpPr>
          <p:cNvPr id="4" name="Content Placeholder 3"/>
          <p:cNvSpPr>
            <a:spLocks noGrp="1"/>
          </p:cNvSpPr>
          <p:nvPr>
            <p:ph sz="quarter" idx="11" hasCustomPrompt="1"/>
          </p:nvPr>
        </p:nvSpPr>
        <p:spPr>
          <a:xfrm>
            <a:off x="522288" y="2435290"/>
            <a:ext cx="3387725" cy="3601973"/>
          </a:xfrm>
        </p:spPr>
        <p:txBody>
          <a:bodyPr>
            <a:normAutofit/>
          </a:bodyPr>
          <a:lstStyle>
            <a:lvl1pPr marL="0" indent="0">
              <a:buNone/>
              <a:defRPr sz="1800" baseline="0">
                <a:latin typeface="Segoe UI Emoji" panose="020B0502040204020203" pitchFamily="34" charset="0"/>
                <a:ea typeface="Segoe UI Emoji" panose="020B0502040204020203" pitchFamily="34" charset="0"/>
              </a:defRPr>
            </a:lvl1pPr>
          </a:lstStyle>
          <a:p>
            <a:pPr lvl="0"/>
            <a:r>
              <a:rPr lang="en-US" dirty="0"/>
              <a:t>Click to add text</a:t>
            </a:r>
          </a:p>
        </p:txBody>
      </p:sp>
      <p:sp>
        <p:nvSpPr>
          <p:cNvPr id="11" name="Text Placeholder 10"/>
          <p:cNvSpPr>
            <a:spLocks noGrp="1"/>
          </p:cNvSpPr>
          <p:nvPr>
            <p:ph type="body" sz="quarter" idx="12" hasCustomPrompt="1"/>
          </p:nvPr>
        </p:nvSpPr>
        <p:spPr>
          <a:xfrm>
            <a:off x="522288" y="681038"/>
            <a:ext cx="3387725" cy="1501775"/>
          </a:xfrm>
        </p:spPr>
        <p:txBody>
          <a:bodyPr anchor="b"/>
          <a:lstStyle>
            <a:lvl1pPr marL="0" indent="0" algn="l">
              <a:buNone/>
              <a:defRPr>
                <a:solidFill>
                  <a:schemeClr val="bg1"/>
                </a:solidFill>
              </a:defRPr>
            </a:lvl1pPr>
          </a:lstStyle>
          <a:p>
            <a:pPr lvl="0"/>
            <a:r>
              <a:rPr lang="en-US" dirty="0"/>
              <a:t>Click to add title</a:t>
            </a:r>
          </a:p>
        </p:txBody>
      </p:sp>
      <p:sp>
        <p:nvSpPr>
          <p:cNvPr id="13" name="Content Placeholder 12"/>
          <p:cNvSpPr>
            <a:spLocks noGrp="1"/>
          </p:cNvSpPr>
          <p:nvPr>
            <p:ph sz="quarter" idx="13" hasCustomPrompt="1"/>
          </p:nvPr>
        </p:nvSpPr>
        <p:spPr>
          <a:xfrm>
            <a:off x="4972990" y="1054359"/>
            <a:ext cx="6689725" cy="4749282"/>
          </a:xfrm>
        </p:spPr>
        <p:txBody>
          <a:bodyPr/>
          <a:lstStyle>
            <a:lvl1pPr marL="0" indent="0">
              <a:buNone/>
              <a:defRPr baseline="0"/>
            </a:lvl1pPr>
          </a:lstStyle>
          <a:p>
            <a:pPr lvl="0"/>
            <a:r>
              <a:rPr lang="en-US" dirty="0"/>
              <a:t>Click to add text</a:t>
            </a:r>
          </a:p>
        </p:txBody>
      </p:sp>
    </p:spTree>
    <p:extLst>
      <p:ext uri="{BB962C8B-B14F-4D97-AF65-F5344CB8AC3E}">
        <p14:creationId xmlns:p14="http://schemas.microsoft.com/office/powerpoint/2010/main" val="324894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159065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85" r:id="rId3"/>
    <p:sldLayoutId id="2147483700" r:id="rId4"/>
    <p:sldLayoutId id="2147483674" r:id="rId5"/>
    <p:sldLayoutId id="2147483688" r:id="rId6"/>
    <p:sldLayoutId id="2147483695" r:id="rId7"/>
    <p:sldLayoutId id="2147483696" r:id="rId8"/>
    <p:sldLayoutId id="2147483679" r:id="rId9"/>
    <p:sldLayoutId id="2147483693" r:id="rId10"/>
    <p:sldLayoutId id="2147483691" r:id="rId11"/>
    <p:sldLayoutId id="2147483692" r:id="rId12"/>
    <p:sldLayoutId id="2147483690" r:id="rId13"/>
    <p:sldLayoutId id="2147483697" r:id="rId14"/>
    <p:sldLayoutId id="2147483699" r:id="rId15"/>
    <p:sldLayoutId id="2147483698" r:id="rId16"/>
    <p:sldLayoutId id="2147483694" r:id="rId17"/>
    <p:sldLayoutId id="2147483689" r:id="rId18"/>
  </p:sldLayoutIdLst>
  <p:txStyles>
    <p:titleStyle>
      <a:lvl1pPr algn="l" defTabSz="914400" rtl="0" eaLnBrk="1" latinLnBrk="0" hangingPunct="1">
        <a:lnSpc>
          <a:spcPct val="90000"/>
        </a:lnSpc>
        <a:spcBef>
          <a:spcPct val="0"/>
        </a:spcBef>
        <a:buNone/>
        <a:defRPr sz="4400" kern="1200">
          <a:solidFill>
            <a:schemeClr val="tx1"/>
          </a:solidFill>
          <a:latin typeface="Segoe UI Semibold" panose="020B0702040204020203" pitchFamily="34" charset="0"/>
          <a:ea typeface="Ebrima" panose="02000000000000000000" pitchFamily="2" charset="0"/>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Emoji" panose="020B0502040204020203" pitchFamily="34" charset="0"/>
          <a:ea typeface="Segoe UI Emoji" panose="020B0502040204020203"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ducation.nh.gov/sites/g/files/ehbemt326/files/inline-documents/sonh/doc-statewide-assessment-accommodations-ells.pdf"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nh.portal.cambiumast.com/-/media/project/client-portals/new-hampshire/pdf/nhsasaccommodationsguide.pdf"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kristen.s.crawford@doe.nh.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mailto:nhhelpdesk@cambiumassessment.com" TargetMode="External"/><Relationship Id="rId5" Type="http://schemas.openxmlformats.org/officeDocument/2006/relationships/image" Target="../media/image2.jpg"/><Relationship Id="rId4" Type="http://schemas.openxmlformats.org/officeDocument/2006/relationships/hyperlink" Target="mailto:Michelle.E.Gauthier@doe.nh.gov"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www.gencourt.state.nh.us/rsa/html/xv/193-c/193-c-mrg.htm" TargetMode="External"/><Relationship Id="rId7" Type="http://schemas.openxmlformats.org/officeDocument/2006/relationships/hyperlink" Target="file:///C:\Users\Melissa.A.White\Downloads\NHSASAccommodationsGuide.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education.nh.gov/sites/g/files/ehbemt326/files/inline-documents/sonh/nhdoe-assessment-manual-final.pdf" TargetMode="External"/><Relationship Id="rId5" Type="http://schemas.openxmlformats.org/officeDocument/2006/relationships/hyperlink" Target="https://www.education.nh.gov/who-we-are/division-of-learner-support/bureau-of-instructional-support/office-of-assessment/dynamic-learning-maps" TargetMode="External"/><Relationship Id="rId4" Type="http://schemas.openxmlformats.org/officeDocument/2006/relationships/hyperlink" Target="http://www.gencourt.state.nh.us/rsa/html/XV/194-B/194-B-mrg.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education.nh.gov/sites/g/files/ehbemt326/files/files/inline-documents/decisionmakingworksheetassessment.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mailto:Wendy.L.Perron@doe.nh.gov"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h.portal.cambiumast.com/-/media/project/client-portals/new-hampshire/pdf/nhsasaccommodationsguide.pdf"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951394"/>
            <a:ext cx="12096206" cy="4040332"/>
          </a:xfrm>
        </p:spPr>
        <p:txBody>
          <a:bodyPr>
            <a:normAutofit fontScale="90000"/>
          </a:bodyPr>
          <a:lstStyle/>
          <a:p>
            <a:pPr defTabSz="698500">
              <a:lnSpc>
                <a:spcPct val="100000"/>
              </a:lnSpc>
              <a:spcBef>
                <a:spcPts val="600"/>
              </a:spcBef>
              <a:spcAft>
                <a:spcPts val="600"/>
              </a:spcAft>
            </a:pP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br>
              <a:rPr lang="en-US" sz="6000" b="1" dirty="0">
                <a:latin typeface="Trebuchet MS"/>
                <a:cs typeface="Trebuchet MS"/>
              </a:rPr>
            </a:br>
            <a:r>
              <a:rPr lang="en-US" sz="4900" b="1" dirty="0">
                <a:latin typeface="Trebuchet MS"/>
                <a:cs typeface="Trebuchet MS"/>
              </a:rPr>
              <a:t>New</a:t>
            </a:r>
            <a:r>
              <a:rPr lang="en-US" sz="4900" b="1" spc="-25" dirty="0">
                <a:latin typeface="Trebuchet MS"/>
                <a:cs typeface="Trebuchet MS"/>
              </a:rPr>
              <a:t> </a:t>
            </a:r>
            <a:r>
              <a:rPr lang="en-US" sz="4900" b="1" spc="-10" dirty="0">
                <a:latin typeface="Trebuchet MS"/>
                <a:cs typeface="Trebuchet MS"/>
              </a:rPr>
              <a:t>Hampshire </a:t>
            </a:r>
            <a:r>
              <a:rPr lang="en-US" sz="4900" b="1" dirty="0">
                <a:latin typeface="Trebuchet MS"/>
                <a:cs typeface="Trebuchet MS"/>
              </a:rPr>
              <a:t>Statewide</a:t>
            </a:r>
            <a:r>
              <a:rPr lang="en-US" sz="4900" b="1" spc="-295" dirty="0"/>
              <a:t> </a:t>
            </a:r>
            <a:r>
              <a:rPr lang="en-US" sz="4900" b="1" spc="-10" dirty="0">
                <a:latin typeface="Trebuchet MS"/>
                <a:cs typeface="Trebuchet MS"/>
              </a:rPr>
              <a:t>Assessments</a:t>
            </a:r>
            <a:br>
              <a:rPr lang="en-US" sz="4900" b="1" spc="-10" dirty="0">
                <a:latin typeface="Trebuchet MS"/>
                <a:cs typeface="Trebuchet MS"/>
              </a:rPr>
            </a:br>
            <a:r>
              <a:rPr lang="en-US" sz="4900" b="1" spc="-10" dirty="0">
                <a:latin typeface="Trebuchet MS"/>
                <a:cs typeface="Trebuchet MS"/>
              </a:rPr>
              <a:t>Accommodations</a:t>
            </a:r>
            <a:br>
              <a:rPr lang="en-US" sz="6000" b="1" spc="-10" dirty="0">
                <a:latin typeface="Trebuchet MS"/>
                <a:cs typeface="Trebuchet MS"/>
              </a:rPr>
            </a:br>
            <a:br>
              <a:rPr lang="en-US" sz="6000" b="1" spc="-10" dirty="0">
                <a:latin typeface="Trebuchet MS"/>
                <a:cs typeface="Trebuchet MS"/>
              </a:rPr>
            </a:br>
            <a:r>
              <a:rPr lang="en-US" sz="4000" b="1" spc="-10" dirty="0">
                <a:latin typeface="Trebuchet MS"/>
                <a:cs typeface="Trebuchet MS"/>
              </a:rPr>
              <a:t>School Year 2022-</a:t>
            </a:r>
            <a:r>
              <a:rPr lang="en-US" sz="4000" b="1" spc="-20" dirty="0">
                <a:latin typeface="Trebuchet MS"/>
                <a:cs typeface="Trebuchet MS"/>
              </a:rPr>
              <a:t>2023</a:t>
            </a:r>
            <a:br>
              <a:rPr lang="en-US" sz="4000" b="1" spc="-20" dirty="0">
                <a:latin typeface="Trebuchet MS"/>
                <a:cs typeface="Trebuchet MS"/>
              </a:rPr>
            </a:br>
            <a:br>
              <a:rPr lang="en-US" sz="4000" b="1" spc="-20" dirty="0">
                <a:latin typeface="Trebuchet MS"/>
                <a:cs typeface="Trebuchet MS"/>
              </a:rPr>
            </a:br>
            <a:r>
              <a:rPr lang="en-US" sz="4000" b="1" dirty="0">
                <a:latin typeface="Trebuchet MS" panose="020B0603020202020204" pitchFamily="34" charset="0"/>
              </a:rPr>
              <a:t>October 20, 2022</a:t>
            </a:r>
            <a:br>
              <a:rPr lang="en-US" sz="3600" b="1" spc="-20" dirty="0">
                <a:latin typeface="Trebuchet MS"/>
                <a:cs typeface="Trebuchet MS"/>
              </a:rPr>
            </a:br>
            <a:br>
              <a:rPr lang="en-US" sz="3600" b="1" spc="-20" dirty="0">
                <a:latin typeface="Trebuchet MS"/>
                <a:cs typeface="Trebuchet MS"/>
              </a:rPr>
            </a:br>
            <a:br>
              <a:rPr lang="en-US" sz="3600" dirty="0"/>
            </a:br>
            <a:br>
              <a:rPr lang="en-US" sz="3600" dirty="0">
                <a:latin typeface="Trebuchet MS"/>
                <a:cs typeface="Trebuchet MS"/>
              </a:rPr>
            </a:br>
            <a:endParaRPr lang="en-US" sz="3600" dirty="0"/>
          </a:p>
        </p:txBody>
      </p:sp>
      <p:pic>
        <p:nvPicPr>
          <p:cNvPr id="4" name="Picture 3" descr="A picture containing text, clipart&#10;&#10;Description automatically generated">
            <a:extLst>
              <a:ext uri="{FF2B5EF4-FFF2-40B4-BE49-F238E27FC236}">
                <a16:creationId xmlns:a16="http://schemas.microsoft.com/office/drawing/2014/main" id="{A7DA8AF8-47AA-4145-B708-C26F9C36F77C}"/>
              </a:ext>
            </a:extLst>
          </p:cNvPr>
          <p:cNvPicPr>
            <a:picLocks noChangeAspect="1"/>
          </p:cNvPicPr>
          <p:nvPr/>
        </p:nvPicPr>
        <p:blipFill>
          <a:blip r:embed="rId3"/>
          <a:stretch>
            <a:fillRect/>
          </a:stretch>
        </p:blipFill>
        <p:spPr>
          <a:xfrm>
            <a:off x="7549709" y="4433800"/>
            <a:ext cx="4110723" cy="1211843"/>
          </a:xfrm>
          <a:prstGeom prst="rect">
            <a:avLst/>
          </a:prstGeom>
        </p:spPr>
      </p:pic>
    </p:spTree>
    <p:extLst>
      <p:ext uri="{BB962C8B-B14F-4D97-AF65-F5344CB8AC3E}">
        <p14:creationId xmlns:p14="http://schemas.microsoft.com/office/powerpoint/2010/main" val="4693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3687-49A5-4A3A-ADCA-4AD49DD403E1}"/>
              </a:ext>
            </a:extLst>
          </p:cNvPr>
          <p:cNvSpPr>
            <a:spLocks noGrp="1"/>
          </p:cNvSpPr>
          <p:nvPr>
            <p:ph type="title"/>
          </p:nvPr>
        </p:nvSpPr>
        <p:spPr/>
        <p:txBody>
          <a:bodyPr/>
          <a:lstStyle/>
          <a:p>
            <a:r>
              <a:rPr lang="en-US" b="1" dirty="0"/>
              <a:t>Accommodations</a:t>
            </a:r>
          </a:p>
        </p:txBody>
      </p:sp>
      <p:sp>
        <p:nvSpPr>
          <p:cNvPr id="3" name="Content Placeholder 2">
            <a:extLst>
              <a:ext uri="{FF2B5EF4-FFF2-40B4-BE49-F238E27FC236}">
                <a16:creationId xmlns:a16="http://schemas.microsoft.com/office/drawing/2014/main" id="{23EAC4E7-D47B-4B05-9587-04C2F14115DC}"/>
              </a:ext>
            </a:extLst>
          </p:cNvPr>
          <p:cNvSpPr>
            <a:spLocks noGrp="1"/>
          </p:cNvSpPr>
          <p:nvPr>
            <p:ph idx="1"/>
          </p:nvPr>
        </p:nvSpPr>
        <p:spPr>
          <a:xfrm>
            <a:off x="381000" y="2054226"/>
            <a:ext cx="11429999" cy="4093912"/>
          </a:xfrm>
        </p:spPr>
        <p:txBody>
          <a:bodyPr>
            <a:normAutofit fontScale="92500"/>
          </a:bodyPr>
          <a:lstStyle/>
          <a:p>
            <a:pPr marL="0" indent="0">
              <a:buNone/>
            </a:pPr>
            <a:r>
              <a:rPr lang="en-US" dirty="0">
                <a:latin typeface="Trebuchet MS"/>
              </a:rPr>
              <a:t>Available only to students whom there is a documented need:</a:t>
            </a:r>
          </a:p>
          <a:p>
            <a:pPr lvl="1">
              <a:lnSpc>
                <a:spcPct val="100000"/>
              </a:lnSpc>
            </a:pPr>
            <a:r>
              <a:rPr lang="en-US" sz="2800" dirty="0">
                <a:latin typeface="Trebuchet MS"/>
              </a:rPr>
              <a:t>Individualized Education Program (IEP); or </a:t>
            </a:r>
            <a:endParaRPr lang="en-US" sz="2800" dirty="0"/>
          </a:p>
          <a:p>
            <a:pPr lvl="1">
              <a:lnSpc>
                <a:spcPct val="110000"/>
              </a:lnSpc>
            </a:pPr>
            <a:r>
              <a:rPr lang="en-US" sz="2800" dirty="0">
                <a:latin typeface="Trebuchet MS"/>
              </a:rPr>
              <a:t>Section 504 plan; and/or </a:t>
            </a:r>
            <a:endParaRPr lang="en-US" sz="2800" dirty="0"/>
          </a:p>
          <a:p>
            <a:pPr lvl="1">
              <a:lnSpc>
                <a:spcPct val="110000"/>
              </a:lnSpc>
            </a:pPr>
            <a:r>
              <a:rPr lang="en-US" sz="2800" dirty="0">
                <a:latin typeface="Trebuchet MS"/>
              </a:rPr>
              <a:t>EL Education Plan such as </a:t>
            </a:r>
            <a:r>
              <a:rPr lang="en-US" sz="2800" b="1" dirty="0">
                <a:solidFill>
                  <a:srgbClr val="0070C0"/>
                </a:solidFill>
                <a:latin typeface="Trebuchet MS"/>
                <a:hlinkClick r:id="rId3">
                  <a:extLst>
                    <a:ext uri="{A12FA001-AC4F-418D-AE19-62706E023703}">
                      <ahyp:hlinkClr xmlns:ahyp="http://schemas.microsoft.com/office/drawing/2018/hyperlinkcolor" val="tx"/>
                    </a:ext>
                  </a:extLst>
                </a:hlinkClick>
              </a:rPr>
              <a:t>Documentation of Accommodations for ELLs for Statewide Assessments</a:t>
            </a:r>
            <a:r>
              <a:rPr lang="en-US" sz="2800" b="1" dirty="0">
                <a:solidFill>
                  <a:srgbClr val="0070C0"/>
                </a:solidFill>
                <a:latin typeface="Trebuchet MS"/>
              </a:rPr>
              <a:t> </a:t>
            </a:r>
            <a:r>
              <a:rPr lang="en-US" sz="2800" dirty="0">
                <a:latin typeface="Trebuchet MS"/>
              </a:rPr>
              <a:t>or equivalent documentation.</a:t>
            </a:r>
          </a:p>
          <a:p>
            <a:pPr marL="228600" lvl="1" indent="0">
              <a:buNone/>
            </a:pPr>
            <a:endParaRPr lang="en-US" dirty="0">
              <a:latin typeface="Trebuchet MS"/>
            </a:endParaRPr>
          </a:p>
          <a:p>
            <a:pPr marL="228600" lvl="1" indent="0">
              <a:buNone/>
            </a:pPr>
            <a:r>
              <a:rPr lang="en-US" dirty="0">
                <a:latin typeface="Trebuchet MS"/>
              </a:rPr>
              <a:t>The exception is for students who have had a physical injury (e.g., broken hand or arm) that impairs their ability to use a computer. These students may use the speech-to-text or the scribe designated support (if they have had sufficient experience with the use of these).</a:t>
            </a:r>
            <a:endParaRPr lang="en-US" dirty="0"/>
          </a:p>
          <a:p>
            <a:endParaRPr lang="en-US" dirty="0"/>
          </a:p>
        </p:txBody>
      </p:sp>
    </p:spTree>
    <p:extLst>
      <p:ext uri="{BB962C8B-B14F-4D97-AF65-F5344CB8AC3E}">
        <p14:creationId xmlns:p14="http://schemas.microsoft.com/office/powerpoint/2010/main" val="3086474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072C9-B4E9-4663-B9D6-3902056608B6}"/>
              </a:ext>
            </a:extLst>
          </p:cNvPr>
          <p:cNvSpPr>
            <a:spLocks noGrp="1"/>
          </p:cNvSpPr>
          <p:nvPr>
            <p:ph type="title"/>
          </p:nvPr>
        </p:nvSpPr>
        <p:spPr/>
        <p:txBody>
          <a:bodyPr/>
          <a:lstStyle/>
          <a:p>
            <a:r>
              <a:rPr lang="en-US" b="1" dirty="0"/>
              <a:t>Accommodations</a:t>
            </a:r>
          </a:p>
        </p:txBody>
      </p:sp>
      <p:sp>
        <p:nvSpPr>
          <p:cNvPr id="3" name="Content Placeholder 2">
            <a:extLst>
              <a:ext uri="{FF2B5EF4-FFF2-40B4-BE49-F238E27FC236}">
                <a16:creationId xmlns:a16="http://schemas.microsoft.com/office/drawing/2014/main" id="{DADAC4C7-4553-4F09-B6A3-0CAE1A3675C2}"/>
              </a:ext>
            </a:extLst>
          </p:cNvPr>
          <p:cNvSpPr>
            <a:spLocks noGrp="1"/>
          </p:cNvSpPr>
          <p:nvPr>
            <p:ph idx="1"/>
          </p:nvPr>
        </p:nvSpPr>
        <p:spPr>
          <a:xfrm>
            <a:off x="661737" y="2042194"/>
            <a:ext cx="10692063" cy="3925469"/>
          </a:xfrm>
        </p:spPr>
        <p:txBody>
          <a:bodyPr/>
          <a:lstStyle/>
          <a:p>
            <a:pPr marL="0" indent="0">
              <a:buNone/>
            </a:pPr>
            <a:r>
              <a:rPr lang="en-US" sz="3200" dirty="0">
                <a:latin typeface="Trebuchet MS"/>
              </a:rPr>
              <a:t>Accommodations may be digitally-embedded or non-embedded</a:t>
            </a:r>
            <a:endParaRPr lang="en-US" sz="3200" dirty="0"/>
          </a:p>
          <a:p>
            <a:pPr lvl="1"/>
            <a:r>
              <a:rPr lang="en-US" sz="3200" b="1" dirty="0">
                <a:latin typeface="Trebuchet MS"/>
              </a:rPr>
              <a:t>Embedded</a:t>
            </a:r>
            <a:r>
              <a:rPr lang="en-US" sz="3200" dirty="0">
                <a:latin typeface="Trebuchet MS"/>
              </a:rPr>
              <a:t> is built into the test system, e.g., text-to-speech, American Sign Language, magnification</a:t>
            </a:r>
          </a:p>
          <a:p>
            <a:pPr lvl="1"/>
            <a:r>
              <a:rPr lang="en-US" sz="3200" b="1" dirty="0">
                <a:latin typeface="Trebuchet MS"/>
              </a:rPr>
              <a:t>Non-embedded</a:t>
            </a:r>
            <a:r>
              <a:rPr lang="en-US" sz="3200" dirty="0">
                <a:latin typeface="Trebuchet MS"/>
              </a:rPr>
              <a:t> is external to the test system and provided by the school, e.g., color overlay, separate setting</a:t>
            </a:r>
          </a:p>
          <a:p>
            <a:endParaRPr lang="en-US" dirty="0"/>
          </a:p>
        </p:txBody>
      </p:sp>
    </p:spTree>
    <p:extLst>
      <p:ext uri="{BB962C8B-B14F-4D97-AF65-F5344CB8AC3E}">
        <p14:creationId xmlns:p14="http://schemas.microsoft.com/office/powerpoint/2010/main" val="211380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9A5CE-2D15-439C-BE5A-9C64BD4E3A1E}"/>
              </a:ext>
            </a:extLst>
          </p:cNvPr>
          <p:cNvSpPr>
            <a:spLocks noGrp="1"/>
          </p:cNvSpPr>
          <p:nvPr>
            <p:ph type="title"/>
          </p:nvPr>
        </p:nvSpPr>
        <p:spPr/>
        <p:txBody>
          <a:bodyPr/>
          <a:lstStyle/>
          <a:p>
            <a:r>
              <a:rPr lang="en-US" b="1" dirty="0"/>
              <a:t>Determination of Accommodations</a:t>
            </a:r>
          </a:p>
        </p:txBody>
      </p:sp>
      <p:sp>
        <p:nvSpPr>
          <p:cNvPr id="3" name="Content Placeholder 2">
            <a:extLst>
              <a:ext uri="{FF2B5EF4-FFF2-40B4-BE49-F238E27FC236}">
                <a16:creationId xmlns:a16="http://schemas.microsoft.com/office/drawing/2014/main" id="{2A64A443-6D61-4431-8CE7-A984A8350121}"/>
              </a:ext>
            </a:extLst>
          </p:cNvPr>
          <p:cNvSpPr>
            <a:spLocks noGrp="1"/>
          </p:cNvSpPr>
          <p:nvPr>
            <p:ph idx="1"/>
          </p:nvPr>
        </p:nvSpPr>
        <p:spPr>
          <a:xfrm>
            <a:off x="838200" y="2006099"/>
            <a:ext cx="10688053" cy="3961564"/>
          </a:xfrm>
        </p:spPr>
        <p:txBody>
          <a:bodyPr>
            <a:normAutofit/>
          </a:bodyPr>
          <a:lstStyle/>
          <a:p>
            <a:pPr marL="0" indent="0">
              <a:buNone/>
            </a:pPr>
            <a:r>
              <a:rPr lang="en-US" dirty="0">
                <a:latin typeface="Trebuchet MS"/>
              </a:rPr>
              <a:t>Determination of accommodations for an individual student:</a:t>
            </a:r>
          </a:p>
          <a:p>
            <a:pPr lvl="1"/>
            <a:r>
              <a:rPr lang="en-US" sz="2800" dirty="0">
                <a:latin typeface="Trebuchet MS"/>
              </a:rPr>
              <a:t>Should occur at the beginning of the school year so that accommodations are available</a:t>
            </a:r>
            <a:r>
              <a:rPr lang="en-US" sz="2800" b="1" dirty="0">
                <a:latin typeface="Trebuchet MS"/>
              </a:rPr>
              <a:t> prior</a:t>
            </a:r>
            <a:r>
              <a:rPr lang="en-US" sz="2800" dirty="0">
                <a:latin typeface="Trebuchet MS"/>
              </a:rPr>
              <a:t> to test administration. </a:t>
            </a:r>
          </a:p>
          <a:p>
            <a:pPr lvl="1"/>
            <a:r>
              <a:rPr lang="en-US" sz="2800" dirty="0">
                <a:latin typeface="Trebuchet MS"/>
              </a:rPr>
              <a:t>Determined by a team of educators (for EL students the team must include a certified ESOL teacher; for IEP students the team must include a certified Special Education teacher).</a:t>
            </a:r>
          </a:p>
          <a:p>
            <a:pPr marL="0" indent="0">
              <a:buNone/>
            </a:pPr>
            <a:r>
              <a:rPr lang="en-US" dirty="0">
                <a:latin typeface="Trebuchet MS"/>
              </a:rPr>
              <a:t>Parent permission is </a:t>
            </a:r>
            <a:r>
              <a:rPr lang="en-US" b="1" dirty="0">
                <a:latin typeface="Trebuchet MS"/>
              </a:rPr>
              <a:t>required</a:t>
            </a:r>
            <a:r>
              <a:rPr lang="en-US" dirty="0">
                <a:latin typeface="Trebuchet MS"/>
              </a:rPr>
              <a:t> for students to have use of accommodations for the NH SAS.</a:t>
            </a:r>
          </a:p>
          <a:p>
            <a:endParaRPr lang="en-US" dirty="0"/>
          </a:p>
        </p:txBody>
      </p:sp>
    </p:spTree>
    <p:extLst>
      <p:ext uri="{BB962C8B-B14F-4D97-AF65-F5344CB8AC3E}">
        <p14:creationId xmlns:p14="http://schemas.microsoft.com/office/powerpoint/2010/main" val="3910689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CF3F-C09F-4DCA-ACD6-35E1520C1622}"/>
              </a:ext>
            </a:extLst>
          </p:cNvPr>
          <p:cNvSpPr>
            <a:spLocks noGrp="1"/>
          </p:cNvSpPr>
          <p:nvPr>
            <p:ph type="title"/>
          </p:nvPr>
        </p:nvSpPr>
        <p:spPr/>
        <p:txBody>
          <a:bodyPr/>
          <a:lstStyle/>
          <a:p>
            <a:r>
              <a:rPr lang="en-US" b="1" dirty="0"/>
              <a:t>Recording Accommodations</a:t>
            </a:r>
          </a:p>
        </p:txBody>
      </p:sp>
      <p:sp>
        <p:nvSpPr>
          <p:cNvPr id="3" name="Content Placeholder 2">
            <a:extLst>
              <a:ext uri="{FF2B5EF4-FFF2-40B4-BE49-F238E27FC236}">
                <a16:creationId xmlns:a16="http://schemas.microsoft.com/office/drawing/2014/main" id="{6AFF79DA-66AF-4C24-A3D2-4C54BF66F330}"/>
              </a:ext>
            </a:extLst>
          </p:cNvPr>
          <p:cNvSpPr>
            <a:spLocks noGrp="1"/>
          </p:cNvSpPr>
          <p:nvPr>
            <p:ph idx="1"/>
          </p:nvPr>
        </p:nvSpPr>
        <p:spPr>
          <a:xfrm>
            <a:off x="838200" y="2141537"/>
            <a:ext cx="10856495" cy="2959852"/>
          </a:xfrm>
        </p:spPr>
        <p:txBody>
          <a:bodyPr>
            <a:normAutofit/>
          </a:bodyPr>
          <a:lstStyle/>
          <a:p>
            <a:pPr>
              <a:lnSpc>
                <a:spcPct val="120000"/>
              </a:lnSpc>
            </a:pPr>
            <a:r>
              <a:rPr lang="en-US" dirty="0">
                <a:latin typeface="Trebuchet MS"/>
              </a:rPr>
              <a:t>Both embedded and non-embedded accommodations must be entered into the TIDE system, so they are reflected in the assessment the student receives and there is an accurate record kept of the student test environment.</a:t>
            </a:r>
          </a:p>
          <a:p>
            <a:pPr marL="0" indent="0">
              <a:buNone/>
            </a:pPr>
            <a:endParaRPr lang="en-US" dirty="0"/>
          </a:p>
        </p:txBody>
      </p:sp>
    </p:spTree>
    <p:extLst>
      <p:ext uri="{BB962C8B-B14F-4D97-AF65-F5344CB8AC3E}">
        <p14:creationId xmlns:p14="http://schemas.microsoft.com/office/powerpoint/2010/main" val="350084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3717758" y="1182765"/>
            <a:ext cx="8169442" cy="2387600"/>
          </a:xfrm>
        </p:spPr>
        <p:txBody>
          <a:bodyPr>
            <a:normAutofit fontScale="90000"/>
          </a:bodyPr>
          <a:lstStyle/>
          <a:p>
            <a:br>
              <a:rPr lang="en-US" b="1" dirty="0"/>
            </a:br>
            <a:r>
              <a:rPr lang="en-US" sz="7200" b="1" dirty="0"/>
              <a:t>Designated Supports</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311648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CF3F-C09F-4DCA-ACD6-35E1520C1622}"/>
              </a:ext>
            </a:extLst>
          </p:cNvPr>
          <p:cNvSpPr>
            <a:spLocks noGrp="1"/>
          </p:cNvSpPr>
          <p:nvPr>
            <p:ph type="title"/>
          </p:nvPr>
        </p:nvSpPr>
        <p:spPr/>
        <p:txBody>
          <a:bodyPr/>
          <a:lstStyle/>
          <a:p>
            <a:r>
              <a:rPr lang="en-US" b="1" dirty="0"/>
              <a:t>Designated Supports</a:t>
            </a:r>
          </a:p>
        </p:txBody>
      </p:sp>
      <p:sp>
        <p:nvSpPr>
          <p:cNvPr id="3" name="Content Placeholder 2">
            <a:extLst>
              <a:ext uri="{FF2B5EF4-FFF2-40B4-BE49-F238E27FC236}">
                <a16:creationId xmlns:a16="http://schemas.microsoft.com/office/drawing/2014/main" id="{6AFF79DA-66AF-4C24-A3D2-4C54BF66F330}"/>
              </a:ext>
            </a:extLst>
          </p:cNvPr>
          <p:cNvSpPr>
            <a:spLocks noGrp="1"/>
          </p:cNvSpPr>
          <p:nvPr>
            <p:ph idx="1"/>
          </p:nvPr>
        </p:nvSpPr>
        <p:spPr>
          <a:xfrm>
            <a:off x="537410" y="2141537"/>
            <a:ext cx="11117179" cy="4351338"/>
          </a:xfrm>
        </p:spPr>
        <p:txBody>
          <a:bodyPr>
            <a:normAutofit/>
          </a:bodyPr>
          <a:lstStyle/>
          <a:p>
            <a:r>
              <a:rPr lang="en-US" sz="2800" dirty="0">
                <a:latin typeface="Trebuchet MS" panose="020B0603020202020204" pitchFamily="34" charset="0"/>
              </a:rPr>
              <a:t>Designated Supports are accessibility features available for use by any student for whom there is a documented need.</a:t>
            </a:r>
          </a:p>
          <a:p>
            <a:r>
              <a:rPr lang="en-US" dirty="0">
                <a:latin typeface="Trebuchet MS" panose="020B0603020202020204" pitchFamily="34" charset="0"/>
              </a:rPr>
              <a:t>Designated supports selected should also be consistently used during the student’s instruction in the classroom.</a:t>
            </a:r>
          </a:p>
          <a:p>
            <a:r>
              <a:rPr lang="en-US" sz="2800" b="1" dirty="0">
                <a:latin typeface="Trebuchet MS" panose="020B0603020202020204" pitchFamily="34" charset="0"/>
                <a:hlinkClick r:id="rId3"/>
              </a:rPr>
              <a:t>NH SAS Accommodations, Designated Supports and Universal Tools Guide</a:t>
            </a:r>
            <a:r>
              <a:rPr lang="en-US" sz="2800" dirty="0">
                <a:latin typeface="Trebuchet MS" panose="020B0603020202020204" pitchFamily="34" charset="0"/>
              </a:rPr>
              <a:t> lists the designated supports </a:t>
            </a:r>
            <a:r>
              <a:rPr lang="en-US" dirty="0">
                <a:latin typeface="Trebuchet MS"/>
              </a:rPr>
              <a:t>available to students participating in NH SAS. </a:t>
            </a:r>
            <a:endParaRPr lang="en-US" dirty="0"/>
          </a:p>
        </p:txBody>
      </p:sp>
    </p:spTree>
    <p:extLst>
      <p:ext uri="{BB962C8B-B14F-4D97-AF65-F5344CB8AC3E}">
        <p14:creationId xmlns:p14="http://schemas.microsoft.com/office/powerpoint/2010/main" val="2043260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D766-96D9-4CAB-B4A9-B6D71017B1E9}"/>
              </a:ext>
            </a:extLst>
          </p:cNvPr>
          <p:cNvSpPr>
            <a:spLocks noGrp="1"/>
          </p:cNvSpPr>
          <p:nvPr>
            <p:ph type="title"/>
          </p:nvPr>
        </p:nvSpPr>
        <p:spPr/>
        <p:txBody>
          <a:bodyPr/>
          <a:lstStyle/>
          <a:p>
            <a:r>
              <a:rPr lang="en-US" b="1" dirty="0"/>
              <a:t>Determination of Designated Supports</a:t>
            </a:r>
          </a:p>
        </p:txBody>
      </p:sp>
      <p:sp>
        <p:nvSpPr>
          <p:cNvPr id="3" name="Content Placeholder 2">
            <a:extLst>
              <a:ext uri="{FF2B5EF4-FFF2-40B4-BE49-F238E27FC236}">
                <a16:creationId xmlns:a16="http://schemas.microsoft.com/office/drawing/2014/main" id="{6D111E37-201E-4281-AF59-CFAA21076975}"/>
              </a:ext>
            </a:extLst>
          </p:cNvPr>
          <p:cNvSpPr>
            <a:spLocks noGrp="1"/>
          </p:cNvSpPr>
          <p:nvPr>
            <p:ph idx="1"/>
          </p:nvPr>
        </p:nvSpPr>
        <p:spPr>
          <a:xfrm>
            <a:off x="838200" y="1909846"/>
            <a:ext cx="10515600" cy="4351338"/>
          </a:xfrm>
        </p:spPr>
        <p:txBody>
          <a:bodyPr/>
          <a:lstStyle/>
          <a:p>
            <a:pPr>
              <a:buChar char="•"/>
            </a:pPr>
            <a:r>
              <a:rPr lang="en-US" sz="2800" dirty="0">
                <a:latin typeface="Trebuchet MS"/>
              </a:rPr>
              <a:t>Only appropriate for a student that has a documented need determined by a team of educators (in the school) that have knowledge on the use of designated supports and understand the types of designated supports available.</a:t>
            </a:r>
            <a:endParaRPr lang="en-US" dirty="0"/>
          </a:p>
          <a:p>
            <a:pPr>
              <a:buChar char="•"/>
            </a:pPr>
            <a:r>
              <a:rPr lang="en-US" sz="2800" dirty="0">
                <a:latin typeface="Trebuchet MS"/>
              </a:rPr>
              <a:t>Designated supports need to be identified </a:t>
            </a:r>
            <a:r>
              <a:rPr lang="en-US" sz="2800" b="1" dirty="0">
                <a:latin typeface="Trebuchet MS"/>
              </a:rPr>
              <a:t>prior</a:t>
            </a:r>
            <a:r>
              <a:rPr lang="en-US" sz="2800" dirty="0">
                <a:latin typeface="Trebuchet MS"/>
              </a:rPr>
              <a:t> to test administration.</a:t>
            </a:r>
          </a:p>
          <a:p>
            <a:pPr>
              <a:buChar char="•"/>
            </a:pPr>
            <a:r>
              <a:rPr lang="en-US" sz="2800" dirty="0">
                <a:latin typeface="Trebuchet MS"/>
              </a:rPr>
              <a:t>Must be approved by the building principal or administrator.</a:t>
            </a:r>
          </a:p>
          <a:p>
            <a:pPr>
              <a:buChar char="•"/>
            </a:pPr>
            <a:r>
              <a:rPr lang="en-US" sz="2800" dirty="0">
                <a:latin typeface="Trebuchet MS"/>
              </a:rPr>
              <a:t>Parent permission is required for students to have use of designated supports for the NH SAS.</a:t>
            </a:r>
          </a:p>
          <a:p>
            <a:endParaRPr lang="en-US" dirty="0"/>
          </a:p>
        </p:txBody>
      </p:sp>
    </p:spTree>
    <p:extLst>
      <p:ext uri="{BB962C8B-B14F-4D97-AF65-F5344CB8AC3E}">
        <p14:creationId xmlns:p14="http://schemas.microsoft.com/office/powerpoint/2010/main" val="3427056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6FB9C-2377-47EB-89C3-DC96C6C1956A}"/>
              </a:ext>
            </a:extLst>
          </p:cNvPr>
          <p:cNvSpPr>
            <a:spLocks noGrp="1"/>
          </p:cNvSpPr>
          <p:nvPr>
            <p:ph type="title"/>
          </p:nvPr>
        </p:nvSpPr>
        <p:spPr/>
        <p:txBody>
          <a:bodyPr/>
          <a:lstStyle/>
          <a:p>
            <a:r>
              <a:rPr lang="en-US" b="1" dirty="0"/>
              <a:t>Designated Supports</a:t>
            </a:r>
          </a:p>
        </p:txBody>
      </p:sp>
      <p:sp>
        <p:nvSpPr>
          <p:cNvPr id="3" name="Content Placeholder 2">
            <a:extLst>
              <a:ext uri="{FF2B5EF4-FFF2-40B4-BE49-F238E27FC236}">
                <a16:creationId xmlns:a16="http://schemas.microsoft.com/office/drawing/2014/main" id="{6A0B4F0E-FABB-43E0-A654-5370EBF1D795}"/>
              </a:ext>
            </a:extLst>
          </p:cNvPr>
          <p:cNvSpPr>
            <a:spLocks noGrp="1"/>
          </p:cNvSpPr>
          <p:nvPr>
            <p:ph idx="1"/>
          </p:nvPr>
        </p:nvSpPr>
        <p:spPr>
          <a:xfrm>
            <a:off x="601579" y="2075614"/>
            <a:ext cx="11105147" cy="4351338"/>
          </a:xfrm>
        </p:spPr>
        <p:txBody>
          <a:bodyPr/>
          <a:lstStyle/>
          <a:p>
            <a:r>
              <a:rPr lang="en-US" sz="2800" dirty="0">
                <a:latin typeface="Trebuchet MS"/>
              </a:rPr>
              <a:t>Designated Supports can be digitally-embedded or non-embedded</a:t>
            </a:r>
          </a:p>
          <a:p>
            <a:r>
              <a:rPr lang="en-US" sz="2800" dirty="0">
                <a:latin typeface="Trebuchet MS"/>
              </a:rPr>
              <a:t>Both</a:t>
            </a:r>
            <a:r>
              <a:rPr lang="en-US" sz="2800" b="1" dirty="0">
                <a:latin typeface="Trebuchet MS"/>
              </a:rPr>
              <a:t> embedded</a:t>
            </a:r>
            <a:r>
              <a:rPr lang="en-US" sz="2800" dirty="0">
                <a:latin typeface="Trebuchet MS"/>
              </a:rPr>
              <a:t> and </a:t>
            </a:r>
            <a:r>
              <a:rPr lang="en-US" sz="2800" b="1" dirty="0">
                <a:latin typeface="Trebuchet MS"/>
              </a:rPr>
              <a:t>non-embedded</a:t>
            </a:r>
            <a:r>
              <a:rPr lang="en-US" sz="2800" dirty="0">
                <a:latin typeface="Trebuchet MS"/>
              </a:rPr>
              <a:t> designated supports must be entered into the TIDE system, so they are reflected in the assessment the student receives and there is an accurate record kept of the student test environment.</a:t>
            </a:r>
          </a:p>
        </p:txBody>
      </p:sp>
    </p:spTree>
    <p:extLst>
      <p:ext uri="{BB962C8B-B14F-4D97-AF65-F5344CB8AC3E}">
        <p14:creationId xmlns:p14="http://schemas.microsoft.com/office/powerpoint/2010/main" val="2195329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7F4C-167E-C6F3-2C74-625A3AF7CED6}"/>
              </a:ext>
            </a:extLst>
          </p:cNvPr>
          <p:cNvSpPr>
            <a:spLocks noGrp="1"/>
          </p:cNvSpPr>
          <p:nvPr>
            <p:ph type="ctrTitle"/>
          </p:nvPr>
        </p:nvSpPr>
        <p:spPr>
          <a:xfrm>
            <a:off x="3743025" y="-530522"/>
            <a:ext cx="8241632" cy="2491669"/>
          </a:xfrm>
        </p:spPr>
        <p:txBody>
          <a:bodyPr>
            <a:normAutofit/>
          </a:bodyPr>
          <a:lstStyle/>
          <a:p>
            <a:r>
              <a:rPr lang="en-US" sz="4800" b="1" dirty="0"/>
              <a:t>Setting Accommodations and Designated Supports</a:t>
            </a:r>
          </a:p>
        </p:txBody>
      </p:sp>
      <p:sp>
        <p:nvSpPr>
          <p:cNvPr id="3" name="Subtitle 2">
            <a:extLst>
              <a:ext uri="{FF2B5EF4-FFF2-40B4-BE49-F238E27FC236}">
                <a16:creationId xmlns:a16="http://schemas.microsoft.com/office/drawing/2014/main" id="{9A0F0F25-8A43-2C80-C62C-EBEB169DFC0B}"/>
              </a:ext>
            </a:extLst>
          </p:cNvPr>
          <p:cNvSpPr>
            <a:spLocks noGrp="1"/>
          </p:cNvSpPr>
          <p:nvPr>
            <p:ph type="subTitle" idx="1"/>
          </p:nvPr>
        </p:nvSpPr>
        <p:spPr>
          <a:xfrm>
            <a:off x="3948164" y="2434973"/>
            <a:ext cx="7831353" cy="1884363"/>
          </a:xfrm>
        </p:spPr>
        <p:txBody>
          <a:bodyPr/>
          <a:lstStyle/>
          <a:p>
            <a:pPr marL="228600" indent="-228600" algn="l">
              <a:buFont typeface="Arial" panose="020B0604020202020204" pitchFamily="34" charset="0"/>
              <a:buChar char="•"/>
            </a:pPr>
            <a:r>
              <a:rPr lang="en-US" sz="2800" dirty="0">
                <a:latin typeface="Trebuchet MS"/>
              </a:rPr>
              <a:t>Accommodations and Designated Supports are set in TIDE prior to test administration</a:t>
            </a:r>
          </a:p>
          <a:p>
            <a:pPr marL="228600" indent="-228600" algn="l">
              <a:buFont typeface="Arial" panose="020B0604020202020204" pitchFamily="34" charset="0"/>
              <a:buChar char="•"/>
            </a:pPr>
            <a:r>
              <a:rPr lang="en-US" sz="2800" dirty="0">
                <a:latin typeface="Trebuchet MS"/>
              </a:rPr>
              <a:t>Set individually or via upload in TIDE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887686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3970507" y="1311442"/>
            <a:ext cx="7856534" cy="2658979"/>
          </a:xfrm>
        </p:spPr>
        <p:txBody>
          <a:bodyPr>
            <a:normAutofit/>
          </a:bodyPr>
          <a:lstStyle/>
          <a:p>
            <a:r>
              <a:rPr lang="en-US" sz="4800" b="1" dirty="0"/>
              <a:t>Practicing with Accommodations and Designated Supports</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408245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5FB9-8E27-B48B-2FFC-72698E3B6D38}"/>
              </a:ext>
            </a:extLst>
          </p:cNvPr>
          <p:cNvSpPr>
            <a:spLocks noGrp="1"/>
          </p:cNvSpPr>
          <p:nvPr>
            <p:ph type="ctrTitle"/>
          </p:nvPr>
        </p:nvSpPr>
        <p:spPr/>
        <p:txBody>
          <a:bodyPr/>
          <a:lstStyle/>
          <a:p>
            <a:br>
              <a:rPr lang="en-US" sz="6000" b="1" dirty="0">
                <a:solidFill>
                  <a:schemeClr val="tx2"/>
                </a:solidFill>
              </a:rPr>
            </a:br>
            <a:endParaRPr lang="en-US" dirty="0"/>
          </a:p>
        </p:txBody>
      </p:sp>
      <p:sp>
        <p:nvSpPr>
          <p:cNvPr id="5" name="Subtitle 4">
            <a:extLst>
              <a:ext uri="{FF2B5EF4-FFF2-40B4-BE49-F238E27FC236}">
                <a16:creationId xmlns:a16="http://schemas.microsoft.com/office/drawing/2014/main" id="{8F9360AC-1ECB-B17A-1051-AF81F1639990}"/>
              </a:ext>
            </a:extLst>
          </p:cNvPr>
          <p:cNvSpPr txBox="1">
            <a:spLocks noGrp="1"/>
          </p:cNvSpPr>
          <p:nvPr>
            <p:ph type="subTitle" idx="1"/>
          </p:nvPr>
        </p:nvSpPr>
        <p:spPr>
          <a:xfrm>
            <a:off x="3920606" y="633113"/>
            <a:ext cx="7882618" cy="4505849"/>
          </a:xfrm>
          <a:prstGeom prst="rect">
            <a:avLst/>
          </a:prstGeom>
          <a:noFill/>
        </p:spPr>
        <p:txBody>
          <a:bodyPr wrap="square" rtlCol="0">
            <a:spAutoFit/>
          </a:bodyPr>
          <a:lstStyle/>
          <a:p>
            <a:pPr algn="l"/>
            <a:r>
              <a:rPr lang="en-US" sz="2800" b="1" dirty="0">
                <a:solidFill>
                  <a:schemeClr val="bg1">
                    <a:lumMod val="50000"/>
                  </a:schemeClr>
                </a:solidFill>
                <a:latin typeface="Trebuchet MS" panose="020B0603020202020204" pitchFamily="34" charset="0"/>
              </a:rPr>
              <a:t>Presented by:</a:t>
            </a:r>
          </a:p>
          <a:p>
            <a:pPr algn="l">
              <a:spcBef>
                <a:spcPts val="600"/>
              </a:spcBef>
            </a:pPr>
            <a:r>
              <a:rPr lang="en-US" sz="2800" b="1" dirty="0">
                <a:solidFill>
                  <a:schemeClr val="bg1">
                    <a:lumMod val="50000"/>
                  </a:schemeClr>
                </a:solidFill>
                <a:latin typeface="Trebuchet MS" panose="020B0603020202020204" pitchFamily="34" charset="0"/>
              </a:rPr>
              <a:t>New Hampshire Department of Education (NHED) Staff and Cambium Assessment </a:t>
            </a:r>
          </a:p>
          <a:p>
            <a:pPr algn="l">
              <a:spcBef>
                <a:spcPts val="600"/>
              </a:spcBef>
            </a:pPr>
            <a:endParaRPr lang="en-US" sz="2400" dirty="0">
              <a:solidFill>
                <a:schemeClr val="bg1">
                  <a:lumMod val="50000"/>
                </a:schemeClr>
              </a:solidFill>
              <a:latin typeface="Trebuchet MS" panose="020B0603020202020204" pitchFamily="34" charset="0"/>
            </a:endParaRPr>
          </a:p>
          <a:p>
            <a:pPr marL="233363" algn="l">
              <a:tabLst>
                <a:tab pos="2743200" algn="l"/>
              </a:tabLst>
            </a:pPr>
            <a:r>
              <a:rPr lang="en-US" sz="2400" b="1" dirty="0">
                <a:solidFill>
                  <a:schemeClr val="tx2"/>
                </a:solidFill>
                <a:latin typeface="Trebuchet MS" panose="020B0603020202020204" pitchFamily="34" charset="0"/>
              </a:rPr>
              <a:t>Kristen Crawford		Assessment Administrator</a:t>
            </a:r>
          </a:p>
          <a:p>
            <a:pPr marL="233363" algn="l">
              <a:tabLst>
                <a:tab pos="2743200" algn="l"/>
              </a:tabLst>
            </a:pPr>
            <a:r>
              <a:rPr lang="en-US" sz="2400" b="1" dirty="0">
                <a:solidFill>
                  <a:schemeClr val="tx2"/>
                </a:solidFill>
                <a:latin typeface="Trebuchet MS" panose="020B0603020202020204" pitchFamily="34" charset="0"/>
              </a:rPr>
              <a:t>Michelle Gauthier	Program Specialist</a:t>
            </a:r>
          </a:p>
          <a:p>
            <a:pPr marL="233363" algn="l">
              <a:tabLst>
                <a:tab pos="2743200" algn="l"/>
              </a:tabLst>
            </a:pPr>
            <a:r>
              <a:rPr lang="en-US" sz="2400" b="1" dirty="0">
                <a:solidFill>
                  <a:schemeClr val="tx2"/>
                </a:solidFill>
                <a:latin typeface="Trebuchet MS" panose="020B0603020202020204" pitchFamily="34" charset="0"/>
              </a:rPr>
              <a:t>Annie Wallace		Math Education Consultant</a:t>
            </a:r>
          </a:p>
          <a:p>
            <a:pPr marL="233363" algn="l">
              <a:tabLst>
                <a:tab pos="2743200" algn="l"/>
              </a:tabLst>
            </a:pPr>
            <a:r>
              <a:rPr lang="en-US" sz="2400" b="1" dirty="0">
                <a:solidFill>
                  <a:schemeClr val="tx2"/>
                </a:solidFill>
                <a:latin typeface="Trebuchet MS" panose="020B0603020202020204" pitchFamily="34" charset="0"/>
              </a:rPr>
              <a:t>Evelyn Chester		Cambium Assessment</a:t>
            </a:r>
          </a:p>
          <a:p>
            <a:endParaRPr lang="en-US" sz="2400" b="1" dirty="0">
              <a:solidFill>
                <a:schemeClr val="tx2"/>
              </a:solidFill>
            </a:endParaRPr>
          </a:p>
          <a:p>
            <a:endParaRPr lang="en-US" sz="2400" b="1" dirty="0">
              <a:solidFill>
                <a:schemeClr val="tx2"/>
              </a:solidFill>
            </a:endParaRPr>
          </a:p>
        </p:txBody>
      </p:sp>
      <p:pic>
        <p:nvPicPr>
          <p:cNvPr id="6" name="Picture 5" descr="A picture containing text, clipart&#10;&#10;Description automatically generated">
            <a:extLst>
              <a:ext uri="{FF2B5EF4-FFF2-40B4-BE49-F238E27FC236}">
                <a16:creationId xmlns:a16="http://schemas.microsoft.com/office/drawing/2014/main" id="{F2362232-D701-D031-97C5-EA7A9CB80475}"/>
              </a:ext>
            </a:extLst>
          </p:cNvPr>
          <p:cNvPicPr>
            <a:picLocks noChangeAspect="1"/>
          </p:cNvPicPr>
          <p:nvPr/>
        </p:nvPicPr>
        <p:blipFill>
          <a:blip r:embed="rId3"/>
          <a:stretch>
            <a:fillRect/>
          </a:stretch>
        </p:blipFill>
        <p:spPr>
          <a:xfrm>
            <a:off x="4069896" y="6182886"/>
            <a:ext cx="1243043" cy="366450"/>
          </a:xfrm>
          <a:prstGeom prst="rect">
            <a:avLst/>
          </a:prstGeom>
        </p:spPr>
      </p:pic>
    </p:spTree>
    <p:extLst>
      <p:ext uri="{BB962C8B-B14F-4D97-AF65-F5344CB8AC3E}">
        <p14:creationId xmlns:p14="http://schemas.microsoft.com/office/powerpoint/2010/main" val="3809658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D766-96D9-4CAB-B4A9-B6D71017B1E9}"/>
              </a:ext>
            </a:extLst>
          </p:cNvPr>
          <p:cNvSpPr>
            <a:spLocks noGrp="1"/>
          </p:cNvSpPr>
          <p:nvPr>
            <p:ph type="title"/>
          </p:nvPr>
        </p:nvSpPr>
        <p:spPr/>
        <p:txBody>
          <a:bodyPr/>
          <a:lstStyle/>
          <a:p>
            <a:r>
              <a:rPr lang="en-US" b="1" dirty="0"/>
              <a:t>Practice Tests</a:t>
            </a:r>
          </a:p>
        </p:txBody>
      </p:sp>
      <p:sp>
        <p:nvSpPr>
          <p:cNvPr id="3" name="Content Placeholder 2">
            <a:extLst>
              <a:ext uri="{FF2B5EF4-FFF2-40B4-BE49-F238E27FC236}">
                <a16:creationId xmlns:a16="http://schemas.microsoft.com/office/drawing/2014/main" id="{6D111E37-201E-4281-AF59-CFAA21076975}"/>
              </a:ext>
            </a:extLst>
          </p:cNvPr>
          <p:cNvSpPr>
            <a:spLocks noGrp="1"/>
          </p:cNvSpPr>
          <p:nvPr>
            <p:ph idx="1"/>
          </p:nvPr>
        </p:nvSpPr>
        <p:spPr>
          <a:xfrm>
            <a:off x="565484" y="2042656"/>
            <a:ext cx="6075948" cy="3708440"/>
          </a:xfrm>
        </p:spPr>
        <p:txBody>
          <a:bodyPr/>
          <a:lstStyle/>
          <a:p>
            <a:pPr marL="0" indent="0">
              <a:buNone/>
            </a:pPr>
            <a:r>
              <a:rPr lang="en-US" sz="2800" dirty="0">
                <a:latin typeface="Trebuchet MS"/>
              </a:rPr>
              <a:t>It is recommended that students and teachers use the practice site to become familiar with the testing system.</a:t>
            </a:r>
          </a:p>
          <a:p>
            <a:pPr>
              <a:buChar char="•"/>
            </a:pPr>
            <a:r>
              <a:rPr lang="en-US" sz="2800" dirty="0">
                <a:latin typeface="Trebuchet MS"/>
              </a:rPr>
              <a:t>Not scored</a:t>
            </a:r>
          </a:p>
          <a:p>
            <a:pPr>
              <a:buChar char="•"/>
            </a:pPr>
            <a:r>
              <a:rPr lang="en-US" dirty="0">
                <a:latin typeface="Trebuchet MS"/>
              </a:rPr>
              <a:t>Non-secure</a:t>
            </a:r>
          </a:p>
          <a:p>
            <a:pPr>
              <a:buChar char="•"/>
            </a:pPr>
            <a:r>
              <a:rPr lang="en-US" sz="2800" dirty="0">
                <a:latin typeface="Trebuchet MS"/>
              </a:rPr>
              <a:t>Do not require student information to log in</a:t>
            </a:r>
          </a:p>
          <a:p>
            <a:endParaRPr lang="en-US" dirty="0"/>
          </a:p>
        </p:txBody>
      </p:sp>
      <p:pic>
        <p:nvPicPr>
          <p:cNvPr id="5" name="Picture 4">
            <a:extLst>
              <a:ext uri="{FF2B5EF4-FFF2-40B4-BE49-F238E27FC236}">
                <a16:creationId xmlns:a16="http://schemas.microsoft.com/office/drawing/2014/main" id="{A970DB31-5A61-40A6-A9DC-CEECA64FF403}"/>
              </a:ext>
            </a:extLst>
          </p:cNvPr>
          <p:cNvPicPr>
            <a:picLocks noChangeAspect="1"/>
          </p:cNvPicPr>
          <p:nvPr/>
        </p:nvPicPr>
        <p:blipFill>
          <a:blip r:embed="rId3"/>
          <a:stretch>
            <a:fillRect/>
          </a:stretch>
        </p:blipFill>
        <p:spPr>
          <a:xfrm>
            <a:off x="6935894" y="2042656"/>
            <a:ext cx="4385976" cy="2998576"/>
          </a:xfrm>
          <a:prstGeom prst="rect">
            <a:avLst/>
          </a:prstGeom>
        </p:spPr>
      </p:pic>
    </p:spTree>
    <p:extLst>
      <p:ext uri="{BB962C8B-B14F-4D97-AF65-F5344CB8AC3E}">
        <p14:creationId xmlns:p14="http://schemas.microsoft.com/office/powerpoint/2010/main" val="3616626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A477A-06C5-4927-8FFD-CF9BF4858F53}"/>
              </a:ext>
            </a:extLst>
          </p:cNvPr>
          <p:cNvSpPr>
            <a:spLocks noGrp="1"/>
          </p:cNvSpPr>
          <p:nvPr>
            <p:ph type="title"/>
          </p:nvPr>
        </p:nvSpPr>
        <p:spPr>
          <a:xfrm>
            <a:off x="838200" y="329030"/>
            <a:ext cx="10515600" cy="1325563"/>
          </a:xfrm>
        </p:spPr>
        <p:txBody>
          <a:bodyPr/>
          <a:lstStyle/>
          <a:p>
            <a:r>
              <a:rPr lang="en-US" b="1" dirty="0"/>
              <a:t>Interim and Modular Assessments</a:t>
            </a:r>
          </a:p>
        </p:txBody>
      </p:sp>
      <p:sp>
        <p:nvSpPr>
          <p:cNvPr id="3" name="Content Placeholder 2">
            <a:extLst>
              <a:ext uri="{FF2B5EF4-FFF2-40B4-BE49-F238E27FC236}">
                <a16:creationId xmlns:a16="http://schemas.microsoft.com/office/drawing/2014/main" id="{123AF2A9-A7FE-4E48-87EB-708A5B918B29}"/>
              </a:ext>
            </a:extLst>
          </p:cNvPr>
          <p:cNvSpPr>
            <a:spLocks noGrp="1"/>
          </p:cNvSpPr>
          <p:nvPr>
            <p:ph idx="1"/>
          </p:nvPr>
        </p:nvSpPr>
        <p:spPr>
          <a:xfrm>
            <a:off x="838200" y="1897814"/>
            <a:ext cx="10515600" cy="4351338"/>
          </a:xfrm>
        </p:spPr>
        <p:txBody>
          <a:bodyPr>
            <a:normAutofit/>
          </a:bodyPr>
          <a:lstStyle/>
          <a:p>
            <a:r>
              <a:rPr lang="en-US" sz="2400" dirty="0">
                <a:latin typeface="Trebuchet MS" panose="020B0603020202020204" pitchFamily="34" charset="0"/>
              </a:rPr>
              <a:t>Scored tests, with results in Centralized Reporting System</a:t>
            </a:r>
          </a:p>
          <a:p>
            <a:r>
              <a:rPr lang="en-US" sz="2400" dirty="0">
                <a:latin typeface="Trebuchet MS" panose="020B0603020202020204" pitchFamily="34" charset="0"/>
              </a:rPr>
              <a:t>Secure items</a:t>
            </a:r>
          </a:p>
          <a:p>
            <a:r>
              <a:rPr lang="en-US" sz="2400" dirty="0">
                <a:latin typeface="Trebuchet MS" panose="020B0603020202020204" pitchFamily="34" charset="0"/>
              </a:rPr>
              <a:t>Interims</a:t>
            </a:r>
          </a:p>
          <a:p>
            <a:pPr lvl="1"/>
            <a:r>
              <a:rPr lang="en-US" dirty="0">
                <a:latin typeface="Trebuchet MS" panose="020B0603020202020204" pitchFamily="34" charset="0"/>
              </a:rPr>
              <a:t>Adaptive</a:t>
            </a:r>
          </a:p>
          <a:p>
            <a:pPr lvl="1"/>
            <a:r>
              <a:rPr lang="en-US" dirty="0">
                <a:latin typeface="Trebuchet MS" panose="020B0603020202020204" pitchFamily="34" charset="0"/>
              </a:rPr>
              <a:t>Secure Browser Required</a:t>
            </a:r>
          </a:p>
          <a:p>
            <a:pPr lvl="1"/>
            <a:r>
              <a:rPr lang="en-US" dirty="0">
                <a:latin typeface="Trebuchet MS" panose="020B0603020202020204" pitchFamily="34" charset="0"/>
              </a:rPr>
              <a:t>ELA and Math</a:t>
            </a:r>
          </a:p>
          <a:p>
            <a:r>
              <a:rPr lang="en-US" sz="2400" dirty="0">
                <a:latin typeface="Trebuchet MS" panose="020B0603020202020204" pitchFamily="34" charset="0"/>
              </a:rPr>
              <a:t>Modulars</a:t>
            </a:r>
          </a:p>
          <a:p>
            <a:pPr lvl="1"/>
            <a:r>
              <a:rPr lang="en-US" dirty="0">
                <a:latin typeface="Trebuchet MS" panose="020B0603020202020204" pitchFamily="34" charset="0"/>
              </a:rPr>
              <a:t>Fixed-form</a:t>
            </a:r>
          </a:p>
          <a:p>
            <a:pPr lvl="1"/>
            <a:r>
              <a:rPr lang="en-US" dirty="0">
                <a:latin typeface="Trebuchet MS" panose="020B0603020202020204" pitchFamily="34" charset="0"/>
              </a:rPr>
              <a:t>Any browser</a:t>
            </a:r>
          </a:p>
          <a:p>
            <a:pPr lvl="1"/>
            <a:r>
              <a:rPr lang="en-US" dirty="0">
                <a:latin typeface="Trebuchet MS" panose="020B0603020202020204" pitchFamily="34" charset="0"/>
              </a:rPr>
              <a:t>ELA, Math, and Science</a:t>
            </a:r>
          </a:p>
        </p:txBody>
      </p:sp>
    </p:spTree>
    <p:extLst>
      <p:ext uri="{BB962C8B-B14F-4D97-AF65-F5344CB8AC3E}">
        <p14:creationId xmlns:p14="http://schemas.microsoft.com/office/powerpoint/2010/main" val="276349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4123719" y="1218859"/>
            <a:ext cx="6924973" cy="2387600"/>
          </a:xfrm>
        </p:spPr>
        <p:txBody>
          <a:bodyPr>
            <a:normAutofit/>
          </a:bodyPr>
          <a:lstStyle/>
          <a:p>
            <a:br>
              <a:rPr lang="en-US" b="1" dirty="0"/>
            </a:br>
            <a:r>
              <a:rPr lang="en-US" sz="7200" b="1" dirty="0"/>
              <a:t>Resources</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2444015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B51900-FBA9-415E-955B-05EE7EC87204}"/>
              </a:ext>
            </a:extLst>
          </p:cNvPr>
          <p:cNvSpPr>
            <a:spLocks noGrp="1"/>
          </p:cNvSpPr>
          <p:nvPr>
            <p:ph type="title"/>
          </p:nvPr>
        </p:nvSpPr>
        <p:spPr>
          <a:xfrm>
            <a:off x="252662" y="182226"/>
            <a:ext cx="4199021" cy="1622321"/>
          </a:xfrm>
        </p:spPr>
        <p:txBody>
          <a:bodyPr>
            <a:noAutofit/>
          </a:bodyPr>
          <a:lstStyle/>
          <a:p>
            <a:r>
              <a:rPr lang="en-US" sz="3200" b="1" dirty="0"/>
              <a:t>Accessibility and Accommodations Resources</a:t>
            </a:r>
          </a:p>
        </p:txBody>
      </p:sp>
      <p:sp>
        <p:nvSpPr>
          <p:cNvPr id="6" name="Content Placeholder 5">
            <a:extLst>
              <a:ext uri="{FF2B5EF4-FFF2-40B4-BE49-F238E27FC236}">
                <a16:creationId xmlns:a16="http://schemas.microsoft.com/office/drawing/2014/main" id="{8ADE2181-C44F-4BC3-99E3-7E5BB3611B86}"/>
              </a:ext>
            </a:extLst>
          </p:cNvPr>
          <p:cNvSpPr>
            <a:spLocks noGrp="1"/>
          </p:cNvSpPr>
          <p:nvPr>
            <p:ph idx="1"/>
          </p:nvPr>
        </p:nvSpPr>
        <p:spPr>
          <a:xfrm>
            <a:off x="252662" y="2177717"/>
            <a:ext cx="4199021" cy="2875738"/>
          </a:xfrm>
        </p:spPr>
        <p:txBody>
          <a:bodyPr>
            <a:normAutofit/>
          </a:bodyPr>
          <a:lstStyle/>
          <a:p>
            <a:r>
              <a:rPr lang="en-US" sz="2200" b="1" i="0" dirty="0">
                <a:solidFill>
                  <a:srgbClr val="595959"/>
                </a:solidFill>
                <a:effectLst/>
                <a:latin typeface="Trebuchet MS" panose="020B0603020202020204" pitchFamily="34" charset="0"/>
              </a:rPr>
              <a:t>Managing Accommodations, Designated Supports, and Universal Tools Training Module</a:t>
            </a:r>
          </a:p>
          <a:p>
            <a:r>
              <a:rPr lang="en-US" sz="2200" b="1" i="0" dirty="0">
                <a:solidFill>
                  <a:srgbClr val="595959"/>
                </a:solidFill>
                <a:effectLst/>
                <a:latin typeface="Trebuchet MS" panose="020B0603020202020204" pitchFamily="34" charset="0"/>
              </a:rPr>
              <a:t>NH SAS Accommodations Guide</a:t>
            </a:r>
          </a:p>
          <a:p>
            <a:r>
              <a:rPr lang="en-US" sz="2200" b="1" i="0" dirty="0">
                <a:solidFill>
                  <a:srgbClr val="595959"/>
                </a:solidFill>
                <a:effectLst/>
                <a:latin typeface="Trebuchet MS" panose="020B0603020202020204" pitchFamily="34" charset="0"/>
              </a:rPr>
              <a:t>Assistive Technology Manual</a:t>
            </a:r>
          </a:p>
          <a:p>
            <a:endParaRPr lang="en-US" sz="2000" dirty="0"/>
          </a:p>
        </p:txBody>
      </p:sp>
      <p:sp>
        <p:nvSpPr>
          <p:cNvPr id="15" name="Rectangle 14">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148127E1-6234-401B-89C4-7D2C77F0AEB8}"/>
              </a:ext>
            </a:extLst>
          </p:cNvPr>
          <p:cNvPicPr>
            <a:picLocks noChangeAspect="1"/>
          </p:cNvPicPr>
          <p:nvPr/>
        </p:nvPicPr>
        <p:blipFill>
          <a:blip r:embed="rId3"/>
          <a:stretch>
            <a:fillRect/>
          </a:stretch>
        </p:blipFill>
        <p:spPr>
          <a:xfrm>
            <a:off x="5528713" y="807593"/>
            <a:ext cx="5773628" cy="5239568"/>
          </a:xfrm>
          <a:prstGeom prst="rect">
            <a:avLst/>
          </a:prstGeom>
          <a:effectLst/>
        </p:spPr>
      </p:pic>
    </p:spTree>
    <p:extLst>
      <p:ext uri="{BB962C8B-B14F-4D97-AF65-F5344CB8AC3E}">
        <p14:creationId xmlns:p14="http://schemas.microsoft.com/office/powerpoint/2010/main" val="2767782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4111688" y="1375270"/>
            <a:ext cx="6924973" cy="2387600"/>
          </a:xfrm>
        </p:spPr>
        <p:txBody>
          <a:bodyPr>
            <a:normAutofit/>
          </a:bodyPr>
          <a:lstStyle/>
          <a:p>
            <a:br>
              <a:rPr lang="en-US" b="1" dirty="0"/>
            </a:br>
            <a:r>
              <a:rPr lang="en-US" sz="7200" b="1" dirty="0"/>
              <a:t>Questions?</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1910706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DB90-3E1C-7663-C522-F3D34154E4B0}"/>
              </a:ext>
            </a:extLst>
          </p:cNvPr>
          <p:cNvSpPr>
            <a:spLocks noGrp="1"/>
          </p:cNvSpPr>
          <p:nvPr>
            <p:ph type="ctrTitle"/>
          </p:nvPr>
        </p:nvSpPr>
        <p:spPr>
          <a:xfrm>
            <a:off x="3673114" y="170543"/>
            <a:ext cx="8395062" cy="996951"/>
          </a:xfrm>
        </p:spPr>
        <p:txBody>
          <a:bodyPr>
            <a:normAutofit fontScale="90000"/>
          </a:bodyPr>
          <a:lstStyle/>
          <a:p>
            <a:br>
              <a:rPr lang="en-US" sz="4900" b="1" dirty="0">
                <a:latin typeface="Trebuchet MS" panose="020B0603020202020204" pitchFamily="34" charset="0"/>
              </a:rPr>
            </a:br>
            <a:r>
              <a:rPr lang="en-US" sz="4900" b="1" dirty="0">
                <a:ea typeface="Segoe UI Historic" panose="020B0502040204020203" pitchFamily="34" charset="0"/>
              </a:rPr>
              <a:t>Contact Information</a:t>
            </a:r>
          </a:p>
        </p:txBody>
      </p:sp>
      <p:sp>
        <p:nvSpPr>
          <p:cNvPr id="3" name="Subtitle 2">
            <a:extLst>
              <a:ext uri="{FF2B5EF4-FFF2-40B4-BE49-F238E27FC236}">
                <a16:creationId xmlns:a16="http://schemas.microsoft.com/office/drawing/2014/main" id="{89F4CC04-F57D-FE2F-6C79-49F25E19311F}"/>
              </a:ext>
            </a:extLst>
          </p:cNvPr>
          <p:cNvSpPr>
            <a:spLocks noGrp="1"/>
          </p:cNvSpPr>
          <p:nvPr>
            <p:ph type="subTitle" idx="1"/>
          </p:nvPr>
        </p:nvSpPr>
        <p:spPr>
          <a:xfrm>
            <a:off x="4048082" y="1630552"/>
            <a:ext cx="7570433" cy="2846294"/>
          </a:xfrm>
        </p:spPr>
        <p:txBody>
          <a:bodyPr>
            <a:normAutofit/>
          </a:bodyPr>
          <a:lstStyle/>
          <a:p>
            <a:pPr algn="l"/>
            <a:endParaRPr lang="en-US" dirty="0"/>
          </a:p>
          <a:p>
            <a:pPr algn="l"/>
            <a:endParaRPr lang="en-US" dirty="0"/>
          </a:p>
          <a:p>
            <a:pPr algn="l"/>
            <a:endParaRPr lang="en-US" dirty="0"/>
          </a:p>
        </p:txBody>
      </p:sp>
      <p:graphicFrame>
        <p:nvGraphicFramePr>
          <p:cNvPr id="5" name="Table 4">
            <a:extLst>
              <a:ext uri="{FF2B5EF4-FFF2-40B4-BE49-F238E27FC236}">
                <a16:creationId xmlns:a16="http://schemas.microsoft.com/office/drawing/2014/main" id="{392A37E8-F09A-5754-53AC-DD424933BB1E}"/>
              </a:ext>
            </a:extLst>
          </p:cNvPr>
          <p:cNvGraphicFramePr>
            <a:graphicFrameLocks noGrp="1"/>
          </p:cNvGraphicFramePr>
          <p:nvPr>
            <p:extLst>
              <p:ext uri="{D42A27DB-BD31-4B8C-83A1-F6EECF244321}">
                <p14:modId xmlns:p14="http://schemas.microsoft.com/office/powerpoint/2010/main" val="727876777"/>
              </p:ext>
            </p:extLst>
          </p:nvPr>
        </p:nvGraphicFramePr>
        <p:xfrm>
          <a:off x="3673113" y="1209298"/>
          <a:ext cx="8320367" cy="1794279"/>
        </p:xfrm>
        <a:graphic>
          <a:graphicData uri="http://schemas.openxmlformats.org/drawingml/2006/table">
            <a:tbl>
              <a:tblPr firstRow="1" firstCol="1" bandRow="1">
                <a:tableStyleId>{D7AC3CCA-C797-4891-BE02-D94E43425B78}</a:tableStyleId>
              </a:tblPr>
              <a:tblGrid>
                <a:gridCol w="4166851">
                  <a:extLst>
                    <a:ext uri="{9D8B030D-6E8A-4147-A177-3AD203B41FA5}">
                      <a16:colId xmlns:a16="http://schemas.microsoft.com/office/drawing/2014/main" val="2433629395"/>
                    </a:ext>
                  </a:extLst>
                </a:gridCol>
                <a:gridCol w="4153516">
                  <a:extLst>
                    <a:ext uri="{9D8B030D-6E8A-4147-A177-3AD203B41FA5}">
                      <a16:colId xmlns:a16="http://schemas.microsoft.com/office/drawing/2014/main" val="1828160366"/>
                    </a:ext>
                  </a:extLst>
                </a:gridCol>
              </a:tblGrid>
              <a:tr h="1794279">
                <a:tc>
                  <a:txBody>
                    <a:bodyPr/>
                    <a:lstStyle/>
                    <a:p>
                      <a:pPr marL="91440" marR="0">
                        <a:lnSpc>
                          <a:spcPct val="100000"/>
                        </a:lnSpc>
                        <a:spcBef>
                          <a:spcPts val="0"/>
                        </a:spcBef>
                        <a:spcAft>
                          <a:spcPts val="0"/>
                        </a:spcAft>
                      </a:pPr>
                      <a:endParaRPr lang="en-US" sz="1000" b="1" dirty="0">
                        <a:effectLst/>
                        <a:latin typeface="Trebuchet MS" panose="020B0603020202020204" pitchFamily="34" charset="0"/>
                      </a:endParaRPr>
                    </a:p>
                    <a:p>
                      <a:pPr marL="91440" marR="0">
                        <a:lnSpc>
                          <a:spcPct val="107000"/>
                        </a:lnSpc>
                        <a:spcBef>
                          <a:spcPts val="600"/>
                        </a:spcBef>
                        <a:spcAft>
                          <a:spcPts val="0"/>
                        </a:spcAft>
                      </a:pPr>
                      <a:r>
                        <a:rPr lang="en-US" sz="1800" b="1" dirty="0">
                          <a:effectLst/>
                          <a:latin typeface="Trebuchet MS" panose="020B0603020202020204" pitchFamily="34" charset="0"/>
                        </a:rPr>
                        <a:t>Kristen Crawford</a:t>
                      </a:r>
                    </a:p>
                    <a:p>
                      <a:pPr marL="95250" marR="0">
                        <a:lnSpc>
                          <a:spcPct val="107000"/>
                        </a:lnSpc>
                        <a:spcBef>
                          <a:spcPts val="0"/>
                        </a:spcBef>
                        <a:spcAft>
                          <a:spcPts val="0"/>
                        </a:spcAft>
                      </a:pPr>
                      <a:r>
                        <a:rPr lang="en-US" sz="1800" dirty="0">
                          <a:effectLst/>
                          <a:latin typeface="Trebuchet MS" panose="020B0603020202020204" pitchFamily="34" charset="0"/>
                        </a:rPr>
                        <a:t>Assessment Administrator</a:t>
                      </a:r>
                    </a:p>
                    <a:p>
                      <a:pPr marL="95250" marR="0">
                        <a:lnSpc>
                          <a:spcPct val="107000"/>
                        </a:lnSpc>
                        <a:spcBef>
                          <a:spcPts val="0"/>
                        </a:spcBef>
                        <a:spcAft>
                          <a:spcPts val="0"/>
                        </a:spcAft>
                      </a:pPr>
                      <a:r>
                        <a:rPr lang="en-US" sz="1800" dirty="0">
                          <a:effectLst/>
                          <a:latin typeface="Trebuchet MS" panose="020B0603020202020204" pitchFamily="34" charset="0"/>
                        </a:rPr>
                        <a:t>603-271-3453</a:t>
                      </a:r>
                    </a:p>
                    <a:p>
                      <a:pPr marL="95250" marR="0">
                        <a:lnSpc>
                          <a:spcPct val="107000"/>
                        </a:lnSpc>
                        <a:spcBef>
                          <a:spcPts val="0"/>
                        </a:spcBef>
                        <a:spcAft>
                          <a:spcPts val="0"/>
                        </a:spcAft>
                      </a:pPr>
                      <a:r>
                        <a:rPr lang="en-US" sz="1800" u="sng" dirty="0">
                          <a:effectLst/>
                          <a:latin typeface="Trebuchet MS" panose="020B0603020202020204" pitchFamily="34" charset="0"/>
                          <a:hlinkClick r:id="rId3"/>
                        </a:rPr>
                        <a:t>Kristen.S.Crawford@doe.nh.gov</a:t>
                      </a:r>
                      <a:endParaRPr lang="en-US" sz="1800" dirty="0">
                        <a:effectLst/>
                        <a:latin typeface="Trebuchet MS" panose="020B0603020202020204" pitchFamily="34" charset="0"/>
                      </a:endParaRPr>
                    </a:p>
                  </a:txBody>
                  <a:tcPr marL="68580" marR="68580" marT="0" marB="0"/>
                </a:tc>
                <a:tc>
                  <a:txBody>
                    <a:bodyPr/>
                    <a:lstStyle/>
                    <a:p>
                      <a:pPr marL="109855" marR="0">
                        <a:lnSpc>
                          <a:spcPct val="107000"/>
                        </a:lnSpc>
                        <a:spcBef>
                          <a:spcPts val="1200"/>
                        </a:spcBef>
                        <a:spcAft>
                          <a:spcPts val="0"/>
                        </a:spcAft>
                      </a:pPr>
                      <a:endParaRPr lang="en-US" sz="1000" b="1" dirty="0">
                        <a:effectLst/>
                        <a:latin typeface="Trebuchet MS" panose="020B0603020202020204" pitchFamily="34" charset="0"/>
                      </a:endParaRPr>
                    </a:p>
                    <a:p>
                      <a:pPr marL="109855" marR="0">
                        <a:lnSpc>
                          <a:spcPct val="107000"/>
                        </a:lnSpc>
                        <a:spcBef>
                          <a:spcPts val="600"/>
                        </a:spcBef>
                        <a:spcAft>
                          <a:spcPts val="0"/>
                        </a:spcAft>
                      </a:pPr>
                      <a:r>
                        <a:rPr lang="en-US" sz="1800" b="1" dirty="0">
                          <a:effectLst/>
                          <a:latin typeface="Trebuchet MS" panose="020B0603020202020204" pitchFamily="34" charset="0"/>
                        </a:rPr>
                        <a:t>Michelle Gauthier</a:t>
                      </a:r>
                    </a:p>
                    <a:p>
                      <a:pPr marL="105410" marR="0">
                        <a:lnSpc>
                          <a:spcPct val="107000"/>
                        </a:lnSpc>
                        <a:spcBef>
                          <a:spcPts val="0"/>
                        </a:spcBef>
                        <a:spcAft>
                          <a:spcPts val="0"/>
                        </a:spcAft>
                      </a:pPr>
                      <a:r>
                        <a:rPr lang="en-US" sz="1800" dirty="0">
                          <a:effectLst/>
                          <a:latin typeface="Trebuchet MS" panose="020B0603020202020204" pitchFamily="34" charset="0"/>
                        </a:rPr>
                        <a:t>Program Specialist</a:t>
                      </a:r>
                    </a:p>
                    <a:p>
                      <a:pPr marL="105410" marR="0">
                        <a:lnSpc>
                          <a:spcPct val="107000"/>
                        </a:lnSpc>
                        <a:spcBef>
                          <a:spcPts val="0"/>
                        </a:spcBef>
                        <a:spcAft>
                          <a:spcPts val="0"/>
                        </a:spcAft>
                      </a:pPr>
                      <a:r>
                        <a:rPr lang="en-US" sz="1800" dirty="0">
                          <a:effectLst/>
                          <a:latin typeface="Trebuchet MS" panose="020B0603020202020204" pitchFamily="34" charset="0"/>
                        </a:rPr>
                        <a:t>603-271-3582</a:t>
                      </a:r>
                    </a:p>
                    <a:p>
                      <a:pPr marL="105410" marR="0">
                        <a:lnSpc>
                          <a:spcPct val="107000"/>
                        </a:lnSpc>
                        <a:spcBef>
                          <a:spcPts val="0"/>
                        </a:spcBef>
                        <a:spcAft>
                          <a:spcPts val="0"/>
                        </a:spcAft>
                      </a:pPr>
                      <a:r>
                        <a:rPr lang="en-US" sz="1800" u="sng" dirty="0">
                          <a:effectLst/>
                          <a:latin typeface="Trebuchet MS" panose="020B0603020202020204" pitchFamily="34" charset="0"/>
                          <a:hlinkClick r:id="rId4"/>
                        </a:rPr>
                        <a:t>Michelle.E.Gauthier@doe.nh.gov</a:t>
                      </a:r>
                      <a:endParaRPr lang="en-US" sz="18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1800534"/>
                  </a:ext>
                </a:extLst>
              </a:tr>
            </a:tbl>
          </a:graphicData>
        </a:graphic>
      </p:graphicFrame>
      <p:pic>
        <p:nvPicPr>
          <p:cNvPr id="6" name="Picture 5" descr="A picture containing text, clipart&#10;&#10;Description automatically generated">
            <a:extLst>
              <a:ext uri="{FF2B5EF4-FFF2-40B4-BE49-F238E27FC236}">
                <a16:creationId xmlns:a16="http://schemas.microsoft.com/office/drawing/2014/main" id="{3D85B575-46F1-791A-7E33-110DEEFDC109}"/>
              </a:ext>
            </a:extLst>
          </p:cNvPr>
          <p:cNvPicPr>
            <a:picLocks noChangeAspect="1"/>
          </p:cNvPicPr>
          <p:nvPr/>
        </p:nvPicPr>
        <p:blipFill>
          <a:blip r:embed="rId5"/>
          <a:stretch>
            <a:fillRect/>
          </a:stretch>
        </p:blipFill>
        <p:spPr>
          <a:xfrm>
            <a:off x="4048082" y="6179791"/>
            <a:ext cx="1243043" cy="366450"/>
          </a:xfrm>
          <a:prstGeom prst="rect">
            <a:avLst/>
          </a:prstGeom>
        </p:spPr>
      </p:pic>
      <p:sp>
        <p:nvSpPr>
          <p:cNvPr id="7" name="TextBox 6">
            <a:extLst>
              <a:ext uri="{FF2B5EF4-FFF2-40B4-BE49-F238E27FC236}">
                <a16:creationId xmlns:a16="http://schemas.microsoft.com/office/drawing/2014/main" id="{C36A8E09-9902-8C0E-4E89-E132DAE721DA}"/>
              </a:ext>
            </a:extLst>
          </p:cNvPr>
          <p:cNvSpPr txBox="1"/>
          <p:nvPr/>
        </p:nvSpPr>
        <p:spPr>
          <a:xfrm>
            <a:off x="4702572" y="3407922"/>
            <a:ext cx="633614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latin typeface="Trebuchet MS" panose="020B0603020202020204" pitchFamily="34" charset="0"/>
              </a:rPr>
              <a:t>New Hampshire Help Desk:</a:t>
            </a:r>
          </a:p>
          <a:p>
            <a:r>
              <a:rPr lang="en-US" dirty="0">
                <a:latin typeface="Trebuchet MS" panose="020B0603020202020204" pitchFamily="34" charset="0"/>
              </a:rPr>
              <a:t>1-844-202-7584  I  </a:t>
            </a:r>
            <a:r>
              <a:rPr lang="en-US" dirty="0">
                <a:latin typeface="Trebuchet MS" panose="020B0603020202020204" pitchFamily="34" charset="0"/>
                <a:hlinkClick r:id="rId6"/>
              </a:rPr>
              <a:t>nhhelpdesk@cambiumassessment.com</a:t>
            </a:r>
            <a:endParaRPr lang="en-US" dirty="0">
              <a:latin typeface="Trebuchet MS" panose="020B0603020202020204" pitchFamily="34" charset="0"/>
            </a:endParaRPr>
          </a:p>
        </p:txBody>
      </p:sp>
      <p:sp>
        <p:nvSpPr>
          <p:cNvPr id="9" name="TextBox 8">
            <a:extLst>
              <a:ext uri="{FF2B5EF4-FFF2-40B4-BE49-F238E27FC236}">
                <a16:creationId xmlns:a16="http://schemas.microsoft.com/office/drawing/2014/main" id="{4E6B26AC-CF87-5F5E-24C3-EFA3BE9C0ED8}"/>
              </a:ext>
            </a:extLst>
          </p:cNvPr>
          <p:cNvSpPr txBox="1"/>
          <p:nvPr/>
        </p:nvSpPr>
        <p:spPr>
          <a:xfrm>
            <a:off x="4048080" y="4123783"/>
            <a:ext cx="7570432" cy="2123658"/>
          </a:xfrm>
          <a:prstGeom prst="rect">
            <a:avLst/>
          </a:prstGeom>
          <a:noFill/>
        </p:spPr>
        <p:txBody>
          <a:bodyPr wrap="square" rtlCol="0">
            <a:spAutoFit/>
          </a:bodyPr>
          <a:lstStyle/>
          <a:p>
            <a:r>
              <a:rPr lang="en-US" sz="1600" dirty="0"/>
              <a:t>When contacting the NH Help Desk, provide as much detail as possible about the issue. Details should include:</a:t>
            </a:r>
          </a:p>
          <a:p>
            <a:pPr marL="285750" indent="-285750">
              <a:buFont typeface="Arial" panose="020B0604020202020204" pitchFamily="34" charset="0"/>
              <a:buChar char="•"/>
            </a:pPr>
            <a:r>
              <a:rPr lang="en-US" sz="1600" dirty="0"/>
              <a:t>Type of device being used for testing</a:t>
            </a:r>
          </a:p>
          <a:p>
            <a:pPr marL="285750" indent="-285750">
              <a:buFont typeface="Arial" panose="020B0604020202020204" pitchFamily="34" charset="0"/>
              <a:buChar char="•"/>
            </a:pPr>
            <a:r>
              <a:rPr lang="en-US" sz="1600" dirty="0"/>
              <a:t>Any error messages that appeared</a:t>
            </a:r>
          </a:p>
          <a:p>
            <a:pPr marL="285750" indent="-285750">
              <a:buFont typeface="Arial" panose="020B0604020202020204" pitchFamily="34" charset="0"/>
              <a:buChar char="•"/>
            </a:pPr>
            <a:r>
              <a:rPr lang="en-US" sz="1600" dirty="0"/>
              <a:t>Operating system, network configuration and browser</a:t>
            </a:r>
          </a:p>
          <a:p>
            <a:pPr marL="285750" indent="-285750">
              <a:buFont typeface="Arial" panose="020B0604020202020204" pitchFamily="34" charset="0"/>
              <a:buChar char="•"/>
            </a:pPr>
            <a:r>
              <a:rPr lang="en-US" sz="1600" dirty="0"/>
              <a:t>Contact information for follow-up &gt;&gt; email address and phone number</a:t>
            </a:r>
          </a:p>
          <a:p>
            <a:pPr marL="285750" indent="-285750">
              <a:buFont typeface="Arial" panose="020B0604020202020204" pitchFamily="34" charset="0"/>
              <a:buChar char="•"/>
            </a:pPr>
            <a:r>
              <a:rPr lang="en-US" sz="1600" dirty="0"/>
              <a:t>School name and 8-digit student identifier (SSID), grade level and content </a:t>
            </a:r>
            <a:r>
              <a:rPr lang="en-US" dirty="0"/>
              <a:t>area</a:t>
            </a:r>
          </a:p>
          <a:p>
            <a:pPr algn="ctr"/>
            <a:r>
              <a:rPr lang="en-US" b="1" u="sng" dirty="0"/>
              <a:t>Do not provide student’s name, only SSID</a:t>
            </a:r>
          </a:p>
        </p:txBody>
      </p:sp>
      <p:sp>
        <p:nvSpPr>
          <p:cNvPr id="4" name="TextBox 3">
            <a:extLst>
              <a:ext uri="{FF2B5EF4-FFF2-40B4-BE49-F238E27FC236}">
                <a16:creationId xmlns:a16="http://schemas.microsoft.com/office/drawing/2014/main" id="{389655ED-858D-230F-CDDA-1F70B0DE67DF}"/>
              </a:ext>
            </a:extLst>
          </p:cNvPr>
          <p:cNvSpPr txBox="1"/>
          <p:nvPr/>
        </p:nvSpPr>
        <p:spPr>
          <a:xfrm>
            <a:off x="5704965" y="2769741"/>
            <a:ext cx="406735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General email: </a:t>
            </a:r>
            <a:r>
              <a:rPr lang="en-US" dirty="0"/>
              <a:t>Assessment@doe.nh.gov</a:t>
            </a:r>
            <a:endParaRPr lang="en-US" dirty="0">
              <a:ln w="12700">
                <a:solidFill>
                  <a:schemeClr val="tx1"/>
                </a:solidFill>
              </a:ln>
              <a:latin typeface="Trebuchet MS" panose="020B0603020202020204" pitchFamily="34" charset="0"/>
            </a:endParaRPr>
          </a:p>
        </p:txBody>
      </p:sp>
    </p:spTree>
    <p:extLst>
      <p:ext uri="{BB962C8B-B14F-4D97-AF65-F5344CB8AC3E}">
        <p14:creationId xmlns:p14="http://schemas.microsoft.com/office/powerpoint/2010/main" val="81283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CE5F12-BFDE-7652-F6AC-41757C320E37}"/>
              </a:ext>
            </a:extLst>
          </p:cNvPr>
          <p:cNvSpPr>
            <a:spLocks noGrp="1"/>
          </p:cNvSpPr>
          <p:nvPr>
            <p:ph type="subTitle" idx="1"/>
          </p:nvPr>
        </p:nvSpPr>
        <p:spPr>
          <a:xfrm>
            <a:off x="3743026" y="156411"/>
            <a:ext cx="8084016" cy="6051883"/>
          </a:xfrm>
        </p:spPr>
        <p:txBody>
          <a:bodyPr>
            <a:normAutofit fontScale="25000" lnSpcReduction="20000"/>
          </a:bodyPr>
          <a:lstStyle/>
          <a:p>
            <a:pPr algn="l">
              <a:lnSpc>
                <a:spcPct val="120000"/>
              </a:lnSpc>
              <a:spcBef>
                <a:spcPts val="600"/>
              </a:spcBef>
            </a:pPr>
            <a:r>
              <a:rPr lang="en-US" sz="8000" dirty="0">
                <a:latin typeface="Trebuchet MS"/>
              </a:rPr>
              <a:t>Annually, New Hampshire public schools are required by state law and</a:t>
            </a:r>
            <a:r>
              <a:rPr lang="en-US" sz="8000" spc="-55" dirty="0">
                <a:solidFill>
                  <a:srgbClr val="000000"/>
                </a:solidFill>
              </a:rPr>
              <a:t> </a:t>
            </a:r>
            <a:r>
              <a:rPr lang="en-US" sz="8000" dirty="0">
                <a:latin typeface="Trebuchet MS"/>
              </a:rPr>
              <a:t>federal accountability laws to assess students.</a:t>
            </a:r>
            <a:br>
              <a:rPr lang="en-US" sz="8000" dirty="0">
                <a:latin typeface="Trebuchet MS"/>
              </a:rPr>
            </a:br>
            <a:br>
              <a:rPr lang="en-US" sz="8000" dirty="0">
                <a:latin typeface="Trebuchet MS"/>
              </a:rPr>
            </a:br>
            <a:r>
              <a:rPr lang="en-US" sz="8000" b="1" dirty="0">
                <a:latin typeface="Trebuchet MS"/>
                <a:hlinkClick r:id="rId3"/>
              </a:rPr>
              <a:t>RSA 193-C</a:t>
            </a:r>
            <a:r>
              <a:rPr lang="en-US" sz="8000" b="1" dirty="0">
                <a:latin typeface="Trebuchet MS"/>
              </a:rPr>
              <a:t> </a:t>
            </a:r>
            <a:r>
              <a:rPr lang="en-US" sz="8000" dirty="0">
                <a:latin typeface="Trebuchet MS"/>
              </a:rPr>
              <a:t>Statewide Education Improvement and Assessment Program and </a:t>
            </a:r>
            <a:r>
              <a:rPr lang="en-US" sz="8000" b="1" dirty="0">
                <a:latin typeface="Trebuchet MS"/>
                <a:hlinkClick r:id="rId4"/>
              </a:rPr>
              <a:t>RSA 194-B:8,V</a:t>
            </a:r>
            <a:r>
              <a:rPr lang="en-US" sz="8000" b="1" dirty="0">
                <a:latin typeface="Trebuchet MS"/>
              </a:rPr>
              <a:t> </a:t>
            </a:r>
            <a:r>
              <a:rPr lang="en-US" sz="8000" dirty="0">
                <a:latin typeface="Trebuchet MS"/>
              </a:rPr>
              <a:t>Charter Public School Requirement</a:t>
            </a:r>
            <a:br>
              <a:rPr lang="en-US" sz="8000" dirty="0"/>
            </a:br>
            <a:br>
              <a:rPr lang="en-US" sz="8000" dirty="0">
                <a:latin typeface="Trebuchet MS"/>
                <a:cs typeface="Trebuchet MS"/>
              </a:rPr>
            </a:br>
            <a:r>
              <a:rPr lang="en-US" sz="8000" dirty="0">
                <a:latin typeface="Trebuchet MS"/>
                <a:cs typeface="Trebuchet MS"/>
              </a:rPr>
              <a:t>Public</a:t>
            </a:r>
            <a:r>
              <a:rPr lang="en-US" sz="8000" spc="-95" dirty="0">
                <a:latin typeface="Trebuchet MS"/>
                <a:cs typeface="Trebuchet MS"/>
              </a:rPr>
              <a:t> </a:t>
            </a:r>
            <a:r>
              <a:rPr lang="en-US" sz="8000" dirty="0">
                <a:latin typeface="Trebuchet MS"/>
                <a:cs typeface="Trebuchet MS"/>
              </a:rPr>
              <a:t>schools, including charter schools,</a:t>
            </a:r>
            <a:r>
              <a:rPr lang="en-US" sz="8000" spc="-90" dirty="0">
                <a:latin typeface="Trebuchet MS"/>
                <a:cs typeface="Trebuchet MS"/>
              </a:rPr>
              <a:t> </a:t>
            </a:r>
            <a:r>
              <a:rPr lang="en-US" sz="8000" dirty="0">
                <a:latin typeface="Trebuchet MS"/>
                <a:cs typeface="Trebuchet MS"/>
              </a:rPr>
              <a:t>are</a:t>
            </a:r>
            <a:r>
              <a:rPr lang="en-US" sz="8000" spc="-100" dirty="0">
                <a:latin typeface="Trebuchet MS"/>
                <a:cs typeface="Trebuchet MS"/>
              </a:rPr>
              <a:t> </a:t>
            </a:r>
            <a:r>
              <a:rPr lang="en-US" sz="8000" dirty="0">
                <a:latin typeface="Trebuchet MS"/>
                <a:cs typeface="Trebuchet MS"/>
              </a:rPr>
              <a:t>responsible</a:t>
            </a:r>
            <a:r>
              <a:rPr lang="en-US" sz="8000" spc="-85" dirty="0">
                <a:latin typeface="Trebuchet MS"/>
                <a:cs typeface="Trebuchet MS"/>
              </a:rPr>
              <a:t> </a:t>
            </a:r>
            <a:r>
              <a:rPr lang="en-US" sz="8000" dirty="0">
                <a:latin typeface="Trebuchet MS"/>
                <a:cs typeface="Trebuchet MS"/>
              </a:rPr>
              <a:t>for</a:t>
            </a:r>
            <a:r>
              <a:rPr lang="en-US" sz="8000" spc="-100" dirty="0">
                <a:latin typeface="Trebuchet MS"/>
                <a:cs typeface="Trebuchet MS"/>
              </a:rPr>
              <a:t> </a:t>
            </a:r>
            <a:r>
              <a:rPr lang="en-US" sz="8000" dirty="0">
                <a:latin typeface="Trebuchet MS"/>
                <a:cs typeface="Trebuchet MS"/>
              </a:rPr>
              <a:t>administering</a:t>
            </a:r>
            <a:r>
              <a:rPr lang="en-US" sz="8000" spc="-75" dirty="0">
                <a:latin typeface="Trebuchet MS"/>
                <a:cs typeface="Trebuchet MS"/>
              </a:rPr>
              <a:t> </a:t>
            </a:r>
            <a:r>
              <a:rPr lang="en-US" sz="8000" spc="-25" dirty="0">
                <a:latin typeface="Trebuchet MS"/>
                <a:cs typeface="Trebuchet MS"/>
              </a:rPr>
              <a:t>and </a:t>
            </a:r>
            <a:r>
              <a:rPr lang="en-US" sz="8000" dirty="0">
                <a:latin typeface="Trebuchet MS"/>
                <a:cs typeface="Trebuchet MS"/>
              </a:rPr>
              <a:t>providing</a:t>
            </a:r>
            <a:r>
              <a:rPr lang="en-US" sz="8000" spc="-105" dirty="0">
                <a:latin typeface="Trebuchet MS"/>
                <a:cs typeface="Trebuchet MS"/>
              </a:rPr>
              <a:t> </a:t>
            </a:r>
            <a:r>
              <a:rPr lang="en-US" sz="8000" dirty="0">
                <a:latin typeface="Trebuchet MS"/>
                <a:cs typeface="Trebuchet MS"/>
              </a:rPr>
              <a:t>access</a:t>
            </a:r>
            <a:r>
              <a:rPr lang="en-US" sz="8000" spc="-80" dirty="0">
                <a:latin typeface="Trebuchet MS"/>
                <a:cs typeface="Trebuchet MS"/>
              </a:rPr>
              <a:t> </a:t>
            </a:r>
            <a:r>
              <a:rPr lang="en-US" sz="8000" dirty="0">
                <a:latin typeface="Trebuchet MS"/>
                <a:cs typeface="Trebuchet MS"/>
              </a:rPr>
              <a:t>to</a:t>
            </a:r>
            <a:r>
              <a:rPr lang="en-US" sz="8000" spc="-80" dirty="0">
                <a:latin typeface="Trebuchet MS"/>
                <a:cs typeface="Trebuchet MS"/>
              </a:rPr>
              <a:t> </a:t>
            </a:r>
            <a:r>
              <a:rPr lang="en-US" sz="8000" dirty="0">
                <a:latin typeface="Trebuchet MS"/>
                <a:cs typeface="Trebuchet MS"/>
              </a:rPr>
              <a:t>the</a:t>
            </a:r>
            <a:r>
              <a:rPr lang="en-US" sz="8000" spc="-95" dirty="0">
                <a:latin typeface="Trebuchet MS"/>
                <a:cs typeface="Trebuchet MS"/>
              </a:rPr>
              <a:t> </a:t>
            </a:r>
            <a:r>
              <a:rPr lang="en-US" sz="8000" dirty="0">
                <a:latin typeface="Trebuchet MS"/>
                <a:cs typeface="Trebuchet MS"/>
              </a:rPr>
              <a:t>statewide</a:t>
            </a:r>
            <a:r>
              <a:rPr lang="en-US" sz="8000" spc="-70" dirty="0">
                <a:latin typeface="Trebuchet MS"/>
                <a:cs typeface="Trebuchet MS"/>
              </a:rPr>
              <a:t> </a:t>
            </a:r>
            <a:r>
              <a:rPr lang="en-US" sz="8000" spc="-10" dirty="0">
                <a:latin typeface="Trebuchet MS"/>
                <a:cs typeface="Trebuchet MS"/>
              </a:rPr>
              <a:t>assessments.</a:t>
            </a:r>
            <a:br>
              <a:rPr lang="en-US" sz="8000" dirty="0">
                <a:latin typeface="Trebuchet MS"/>
                <a:cs typeface="Trebuchet MS"/>
              </a:rPr>
            </a:br>
            <a:br>
              <a:rPr lang="en-US" sz="3200" dirty="0">
                <a:latin typeface="Trebuchet MS"/>
                <a:cs typeface="Trebuchet MS"/>
              </a:rPr>
            </a:br>
            <a:r>
              <a:rPr lang="en-US" sz="8000" b="1" dirty="0">
                <a:latin typeface="Trebuchet MS"/>
                <a:cs typeface="Trebuchet MS"/>
              </a:rPr>
              <a:t>Resources available:</a:t>
            </a:r>
            <a:br>
              <a:rPr lang="en-US" sz="8000" dirty="0">
                <a:latin typeface="Trebuchet MS"/>
                <a:cs typeface="Trebuchet MS"/>
              </a:rPr>
            </a:br>
            <a:r>
              <a:rPr lang="en-US" sz="8000" b="1" u="sng" dirty="0">
                <a:solidFill>
                  <a:srgbClr val="0070C0"/>
                </a:solidFill>
                <a:uFill>
                  <a:solidFill>
                    <a:srgbClr val="0000FF"/>
                  </a:solidFill>
                </a:uFill>
                <a:latin typeface="Trebuchet MS"/>
                <a:hlinkClick r:id="rId5">
                  <a:extLst>
                    <a:ext uri="{A12FA001-AC4F-418D-AE19-62706E023703}">
                      <ahyp:hlinkClr xmlns:ahyp="http://schemas.microsoft.com/office/drawing/2018/hyperlinkcolor" val="tx"/>
                    </a:ext>
                  </a:extLst>
                </a:hlinkClick>
              </a:rPr>
              <a:t>Assessment webpage</a:t>
            </a:r>
            <a:r>
              <a:rPr lang="en-US" sz="8000" b="1" dirty="0">
                <a:solidFill>
                  <a:srgbClr val="0070C0"/>
                </a:solidFill>
                <a:uFill>
                  <a:solidFill>
                    <a:srgbClr val="0000FF"/>
                  </a:solidFill>
                </a:uFill>
                <a:latin typeface="Trebuchet MS"/>
              </a:rPr>
              <a:t> </a:t>
            </a:r>
            <a:r>
              <a:rPr lang="en-US" sz="8000" dirty="0">
                <a:uFill>
                  <a:solidFill>
                    <a:srgbClr val="0000FF"/>
                  </a:solidFill>
                </a:uFill>
                <a:latin typeface="Trebuchet MS"/>
              </a:rPr>
              <a:t>– current information on assessment program</a:t>
            </a:r>
            <a:br>
              <a:rPr lang="en-US" sz="8000" dirty="0">
                <a:latin typeface="Trebuchet MS"/>
                <a:cs typeface="Trebuchet MS"/>
              </a:rPr>
            </a:br>
            <a:r>
              <a:rPr lang="en-US" sz="8000" b="1" u="sng"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Assessment</a:t>
            </a:r>
            <a:r>
              <a:rPr lang="en-US" sz="8000" b="1" u="sng" spc="-90"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 </a:t>
            </a:r>
            <a:r>
              <a:rPr lang="en-US" sz="8000" b="1" u="sng"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Policy</a:t>
            </a:r>
            <a:r>
              <a:rPr lang="en-US" sz="8000" b="1" u="sng" spc="-95"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 </a:t>
            </a:r>
            <a:r>
              <a:rPr lang="en-US" sz="8000" b="1" u="sng"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&amp;</a:t>
            </a:r>
            <a:r>
              <a:rPr lang="en-US" sz="8000" b="1" u="sng" spc="-105"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 </a:t>
            </a:r>
            <a:r>
              <a:rPr lang="en-US" sz="8000" b="1" u="sng" spc="-10"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Procedures</a:t>
            </a:r>
            <a:r>
              <a:rPr lang="en-US" sz="8000" b="1" u="sng" spc="-100"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 </a:t>
            </a:r>
            <a:r>
              <a:rPr lang="en-US" sz="8000" b="1" u="sng" spc="-10" dirty="0">
                <a:solidFill>
                  <a:srgbClr val="0070C0"/>
                </a:solidFill>
                <a:uFill>
                  <a:solidFill>
                    <a:srgbClr val="0000FF"/>
                  </a:solidFill>
                </a:uFill>
                <a:latin typeface="Trebuchet MS"/>
                <a:cs typeface="Trebuchet MS"/>
                <a:hlinkClick r:id="rId6">
                  <a:extLst>
                    <a:ext uri="{A12FA001-AC4F-418D-AE19-62706E023703}">
                      <ahyp:hlinkClr xmlns:ahyp="http://schemas.microsoft.com/office/drawing/2018/hyperlinkcolor" val="tx"/>
                    </a:ext>
                  </a:extLst>
                </a:hlinkClick>
              </a:rPr>
              <a:t>Manual</a:t>
            </a:r>
            <a:r>
              <a:rPr lang="en-US" sz="8000" spc="-10" dirty="0">
                <a:solidFill>
                  <a:srgbClr val="0070C0"/>
                </a:solidFill>
                <a:uFill>
                  <a:solidFill>
                    <a:srgbClr val="0000FF"/>
                  </a:solidFill>
                </a:uFill>
                <a:latin typeface="Trebuchet MS"/>
                <a:cs typeface="Trebuchet MS"/>
              </a:rPr>
              <a:t> </a:t>
            </a:r>
            <a:r>
              <a:rPr lang="en-US" sz="8000" spc="-10" dirty="0">
                <a:uFill>
                  <a:solidFill>
                    <a:srgbClr val="0000FF"/>
                  </a:solidFill>
                </a:uFill>
                <a:latin typeface="Trebuchet MS"/>
                <a:cs typeface="Trebuchet MS"/>
              </a:rPr>
              <a:t>– detailed information on assessment requirements</a:t>
            </a:r>
            <a:br>
              <a:rPr lang="en-US" sz="8000" dirty="0">
                <a:latin typeface="Trebuchet MS"/>
                <a:cs typeface="Trebuchet MS"/>
              </a:rPr>
            </a:br>
            <a:r>
              <a:rPr lang="en-US" sz="8000" b="1" dirty="0">
                <a:solidFill>
                  <a:srgbClr val="0070C0"/>
                </a:solidFill>
                <a:latin typeface="Trebuchet MS"/>
                <a:hlinkClick r:id="rId7" action="ppaction://hlinkfile">
                  <a:extLst>
                    <a:ext uri="{A12FA001-AC4F-418D-AE19-62706E023703}">
                      <ahyp:hlinkClr xmlns:ahyp="http://schemas.microsoft.com/office/drawing/2018/hyperlinkcolor" val="tx"/>
                    </a:ext>
                  </a:extLst>
                </a:hlinkClick>
              </a:rPr>
              <a:t>NHSAS Accommodations, Designated Supports &amp; Universal Tools Guide </a:t>
            </a:r>
            <a:r>
              <a:rPr lang="en-US" sz="8000" dirty="0">
                <a:latin typeface="Trebuchet MS"/>
              </a:rPr>
              <a:t>– This Guide is for NH SAS only. Each assessment system (i.e., SAT, DLM Alternate Assessment ACCESS for ELLs) has its own accommodations guide.</a:t>
            </a:r>
          </a:p>
          <a:p>
            <a:pPr algn="l">
              <a:lnSpc>
                <a:spcPct val="120000"/>
              </a:lnSpc>
              <a:spcBef>
                <a:spcPts val="0"/>
              </a:spcBef>
            </a:pPr>
            <a:endParaRPr lang="en-US" sz="3200" dirty="0">
              <a:latin typeface="Trebuchet MS"/>
              <a:cs typeface="Trebuchet MS"/>
            </a:endParaRPr>
          </a:p>
          <a:p>
            <a:pPr algn="l">
              <a:lnSpc>
                <a:spcPct val="120000"/>
              </a:lnSpc>
              <a:spcBef>
                <a:spcPts val="600"/>
              </a:spcBef>
            </a:pPr>
            <a:r>
              <a:rPr lang="en-US" sz="6400" dirty="0">
                <a:latin typeface="Trebuchet MS"/>
              </a:rPr>
              <a:t>All students must participate in grade-level assessments that correspond with the grade in which they are reported in i4see, New Hampshire’s student data management system. Statewide assessments are not a graduation requirement.</a:t>
            </a:r>
            <a:br>
              <a:rPr lang="en-US" sz="6400" dirty="0">
                <a:latin typeface="Trebuchet MS"/>
                <a:cs typeface="Trebuchet MS"/>
              </a:rPr>
            </a:br>
            <a:endParaRPr lang="en-US" sz="6400" dirty="0"/>
          </a:p>
        </p:txBody>
      </p:sp>
      <p:pic>
        <p:nvPicPr>
          <p:cNvPr id="5" name="Picture 4" descr="A picture containing text, clipart&#10;&#10;Description automatically generated">
            <a:extLst>
              <a:ext uri="{FF2B5EF4-FFF2-40B4-BE49-F238E27FC236}">
                <a16:creationId xmlns:a16="http://schemas.microsoft.com/office/drawing/2014/main" id="{BC4C985B-9B32-BF26-68B6-FF423FAF9C16}"/>
              </a:ext>
            </a:extLst>
          </p:cNvPr>
          <p:cNvPicPr>
            <a:picLocks noChangeAspect="1"/>
          </p:cNvPicPr>
          <p:nvPr/>
        </p:nvPicPr>
        <p:blipFill>
          <a:blip r:embed="rId8"/>
          <a:stretch>
            <a:fillRect/>
          </a:stretch>
        </p:blipFill>
        <p:spPr>
          <a:xfrm>
            <a:off x="3927499" y="6208293"/>
            <a:ext cx="1270143" cy="374439"/>
          </a:xfrm>
          <a:prstGeom prst="rect">
            <a:avLst/>
          </a:prstGeom>
        </p:spPr>
      </p:pic>
    </p:spTree>
    <p:extLst>
      <p:ext uri="{BB962C8B-B14F-4D97-AF65-F5344CB8AC3E}">
        <p14:creationId xmlns:p14="http://schemas.microsoft.com/office/powerpoint/2010/main" val="90773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FB2EC-EB93-3791-B4B0-0F4A8B74FC26}"/>
              </a:ext>
            </a:extLst>
          </p:cNvPr>
          <p:cNvSpPr>
            <a:spLocks noGrp="1"/>
          </p:cNvSpPr>
          <p:nvPr>
            <p:ph type="title"/>
          </p:nvPr>
        </p:nvSpPr>
        <p:spPr/>
        <p:txBody>
          <a:bodyPr/>
          <a:lstStyle/>
          <a:p>
            <a:r>
              <a:rPr lang="en-US" dirty="0"/>
              <a:t>Required Statewide Assessments</a:t>
            </a:r>
          </a:p>
        </p:txBody>
      </p:sp>
      <p:pic>
        <p:nvPicPr>
          <p:cNvPr id="4" name="Content Placeholder 6">
            <a:extLst>
              <a:ext uri="{FF2B5EF4-FFF2-40B4-BE49-F238E27FC236}">
                <a16:creationId xmlns:a16="http://schemas.microsoft.com/office/drawing/2014/main" id="{9A0A465A-F0FB-A906-A652-C2AD2680D8B3}"/>
              </a:ext>
            </a:extLst>
          </p:cNvPr>
          <p:cNvPicPr>
            <a:picLocks noGrp="1" noChangeAspect="1"/>
          </p:cNvPicPr>
          <p:nvPr>
            <p:ph idx="1"/>
          </p:nvPr>
        </p:nvPicPr>
        <p:blipFill>
          <a:blip r:embed="rId3"/>
          <a:stretch>
            <a:fillRect/>
          </a:stretch>
        </p:blipFill>
        <p:spPr>
          <a:xfrm>
            <a:off x="1375611" y="1878102"/>
            <a:ext cx="9440778" cy="3612489"/>
          </a:xfrm>
          <a:prstGeom prst="rect">
            <a:avLst/>
          </a:prstGeom>
        </p:spPr>
      </p:pic>
      <p:sp>
        <p:nvSpPr>
          <p:cNvPr id="5" name="Text Placeholder 3">
            <a:extLst>
              <a:ext uri="{FF2B5EF4-FFF2-40B4-BE49-F238E27FC236}">
                <a16:creationId xmlns:a16="http://schemas.microsoft.com/office/drawing/2014/main" id="{0F658025-3E3D-9ACB-4125-6CF44A5E4D56}"/>
              </a:ext>
            </a:extLst>
          </p:cNvPr>
          <p:cNvSpPr txBox="1">
            <a:spLocks/>
          </p:cNvSpPr>
          <p:nvPr/>
        </p:nvSpPr>
        <p:spPr>
          <a:xfrm>
            <a:off x="1375611" y="5490591"/>
            <a:ext cx="9741568" cy="8249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Emoji" panose="020B0502040204020203" pitchFamily="34" charset="0"/>
                <a:ea typeface="Segoe UI Emoji" panose="020B0502040204020203"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00"/>
              </a:spcBef>
              <a:buNone/>
            </a:pPr>
            <a:r>
              <a:rPr lang="en-US" sz="1400" b="1" spc="-10" dirty="0">
                <a:latin typeface="Trebuchet MS" panose="020B0603020202020204" pitchFamily="34" charset="0"/>
                <a:cs typeface="Calibri"/>
              </a:rPr>
              <a:t>Alternate</a:t>
            </a:r>
            <a:r>
              <a:rPr lang="en-US" sz="1400" b="1" spc="-50" dirty="0">
                <a:latin typeface="Trebuchet MS" panose="020B0603020202020204" pitchFamily="34" charset="0"/>
                <a:cs typeface="Calibri"/>
              </a:rPr>
              <a:t> </a:t>
            </a:r>
            <a:r>
              <a:rPr lang="en-US" sz="1400" b="1" spc="-10" dirty="0">
                <a:latin typeface="Trebuchet MS" panose="020B0603020202020204" pitchFamily="34" charset="0"/>
                <a:cs typeface="Calibri"/>
              </a:rPr>
              <a:t>Assessments</a:t>
            </a:r>
            <a:endParaRPr lang="en-US" sz="1400" dirty="0">
              <a:latin typeface="Trebuchet MS" panose="020B0603020202020204" pitchFamily="34" charset="0"/>
              <a:cs typeface="Calibri"/>
            </a:endParaRPr>
          </a:p>
          <a:p>
            <a:pPr marL="0" marR="5080" indent="0">
              <a:lnSpc>
                <a:spcPct val="100000"/>
              </a:lnSpc>
              <a:spcBef>
                <a:spcPts val="5"/>
              </a:spcBef>
              <a:buNone/>
            </a:pPr>
            <a:r>
              <a:rPr lang="en-US" sz="1400" spc="-10" dirty="0">
                <a:latin typeface="Trebuchet MS" panose="020B0603020202020204" pitchFamily="34" charset="0"/>
                <a:cs typeface="Calibri"/>
              </a:rPr>
              <a:t>Students</a:t>
            </a:r>
            <a:r>
              <a:rPr lang="en-US" sz="1400" spc="-45" dirty="0">
                <a:latin typeface="Trebuchet MS" panose="020B0603020202020204" pitchFamily="34" charset="0"/>
                <a:cs typeface="Calibri"/>
              </a:rPr>
              <a:t> </a:t>
            </a:r>
            <a:r>
              <a:rPr lang="en-US" sz="1400" dirty="0">
                <a:latin typeface="Trebuchet MS" panose="020B0603020202020204" pitchFamily="34" charset="0"/>
                <a:cs typeface="Calibri"/>
              </a:rPr>
              <a:t>who</a:t>
            </a:r>
            <a:r>
              <a:rPr lang="en-US" sz="1400" spc="-25" dirty="0">
                <a:latin typeface="Trebuchet MS" panose="020B0603020202020204" pitchFamily="34" charset="0"/>
                <a:cs typeface="Calibri"/>
              </a:rPr>
              <a:t> </a:t>
            </a:r>
            <a:r>
              <a:rPr lang="en-US" sz="1400" spc="-10" dirty="0">
                <a:latin typeface="Trebuchet MS" panose="020B0603020202020204" pitchFamily="34" charset="0"/>
                <a:cs typeface="Calibri"/>
              </a:rPr>
              <a:t>have</a:t>
            </a:r>
            <a:r>
              <a:rPr lang="en-US" sz="1400" dirty="0">
                <a:latin typeface="Trebuchet MS" panose="020B0603020202020204" pitchFamily="34" charset="0"/>
                <a:cs typeface="Calibri"/>
              </a:rPr>
              <a:t> the</a:t>
            </a:r>
            <a:r>
              <a:rPr lang="en-US" sz="1400" spc="15" dirty="0">
                <a:latin typeface="Trebuchet MS" panose="020B0603020202020204" pitchFamily="34" charset="0"/>
                <a:cs typeface="Calibri"/>
              </a:rPr>
              <a:t> </a:t>
            </a:r>
            <a:r>
              <a:rPr lang="en-US" sz="1400" dirty="0">
                <a:latin typeface="Trebuchet MS" panose="020B0603020202020204" pitchFamily="34" charset="0"/>
                <a:cs typeface="Calibri"/>
              </a:rPr>
              <a:t>most</a:t>
            </a:r>
            <a:r>
              <a:rPr lang="en-US" sz="1400" spc="-35" dirty="0">
                <a:latin typeface="Trebuchet MS" panose="020B0603020202020204" pitchFamily="34" charset="0"/>
                <a:cs typeface="Calibri"/>
              </a:rPr>
              <a:t> </a:t>
            </a:r>
            <a:r>
              <a:rPr lang="en-US" sz="1400" spc="-10" dirty="0">
                <a:latin typeface="Trebuchet MS" panose="020B0603020202020204" pitchFamily="34" charset="0"/>
                <a:cs typeface="Calibri"/>
              </a:rPr>
              <a:t>significant</a:t>
            </a:r>
            <a:r>
              <a:rPr lang="en-US" sz="1400" spc="-40" dirty="0">
                <a:latin typeface="Trebuchet MS" panose="020B0603020202020204" pitchFamily="34" charset="0"/>
                <a:cs typeface="Calibri"/>
              </a:rPr>
              <a:t> </a:t>
            </a:r>
            <a:r>
              <a:rPr lang="en-US" sz="1400" spc="-10" dirty="0">
                <a:latin typeface="Trebuchet MS" panose="020B0603020202020204" pitchFamily="34" charset="0"/>
                <a:cs typeface="Calibri"/>
              </a:rPr>
              <a:t>cognitive</a:t>
            </a:r>
            <a:r>
              <a:rPr lang="en-US" sz="1400" spc="-35" dirty="0">
                <a:latin typeface="Trebuchet MS" panose="020B0603020202020204" pitchFamily="34" charset="0"/>
                <a:cs typeface="Calibri"/>
              </a:rPr>
              <a:t> </a:t>
            </a:r>
            <a:r>
              <a:rPr lang="en-US" sz="1400" spc="-10" dirty="0">
                <a:latin typeface="Trebuchet MS" panose="020B0603020202020204" pitchFamily="34" charset="0"/>
                <a:cs typeface="Calibri"/>
              </a:rPr>
              <a:t>disabilities</a:t>
            </a:r>
            <a:r>
              <a:rPr lang="en-US" sz="1400" spc="-50" dirty="0">
                <a:latin typeface="Trebuchet MS" panose="020B0603020202020204" pitchFamily="34" charset="0"/>
                <a:cs typeface="Calibri"/>
              </a:rPr>
              <a:t> </a:t>
            </a:r>
            <a:r>
              <a:rPr lang="en-US" sz="1400" spc="-20" dirty="0">
                <a:latin typeface="Trebuchet MS" panose="020B0603020202020204" pitchFamily="34" charset="0"/>
                <a:cs typeface="Calibri"/>
              </a:rPr>
              <a:t>take</a:t>
            </a:r>
            <a:r>
              <a:rPr lang="en-US" sz="1400" spc="-5" dirty="0">
                <a:latin typeface="Trebuchet MS" panose="020B0603020202020204" pitchFamily="34" charset="0"/>
                <a:cs typeface="Calibri"/>
              </a:rPr>
              <a:t> </a:t>
            </a:r>
            <a:r>
              <a:rPr lang="en-US" sz="1400" dirty="0">
                <a:latin typeface="Trebuchet MS" panose="020B0603020202020204" pitchFamily="34" charset="0"/>
                <a:cs typeface="Calibri"/>
              </a:rPr>
              <a:t>the alternate</a:t>
            </a:r>
            <a:r>
              <a:rPr lang="en-US" sz="1400" spc="60" dirty="0">
                <a:latin typeface="Trebuchet MS" panose="020B0603020202020204" pitchFamily="34" charset="0"/>
                <a:cs typeface="Calibri"/>
              </a:rPr>
              <a:t> </a:t>
            </a:r>
            <a:r>
              <a:rPr lang="en-US" sz="1400" spc="-10" dirty="0">
                <a:latin typeface="Trebuchet MS" panose="020B0603020202020204" pitchFamily="34" charset="0"/>
                <a:cs typeface="Calibri"/>
              </a:rPr>
              <a:t>assessments,</a:t>
            </a:r>
            <a:r>
              <a:rPr lang="en-US" sz="1400" spc="-50" dirty="0">
                <a:latin typeface="Trebuchet MS" panose="020B0603020202020204" pitchFamily="34" charset="0"/>
                <a:cs typeface="Calibri"/>
              </a:rPr>
              <a:t> </a:t>
            </a:r>
            <a:r>
              <a:rPr lang="en-US" sz="1400" dirty="0">
                <a:latin typeface="Trebuchet MS" panose="020B0603020202020204" pitchFamily="34" charset="0"/>
                <a:cs typeface="Calibri"/>
              </a:rPr>
              <a:t>as</a:t>
            </a:r>
            <a:r>
              <a:rPr lang="en-US" sz="1400" spc="-5" dirty="0">
                <a:latin typeface="Trebuchet MS" panose="020B0603020202020204" pitchFamily="34" charset="0"/>
                <a:cs typeface="Calibri"/>
              </a:rPr>
              <a:t> </a:t>
            </a:r>
            <a:r>
              <a:rPr lang="en-US" sz="1400" dirty="0">
                <a:latin typeface="Trebuchet MS" panose="020B0603020202020204" pitchFamily="34" charset="0"/>
                <a:cs typeface="Calibri"/>
              </a:rPr>
              <a:t>designed</a:t>
            </a:r>
            <a:r>
              <a:rPr lang="en-US" sz="1400" spc="-35" dirty="0">
                <a:latin typeface="Trebuchet MS" panose="020B0603020202020204" pitchFamily="34" charset="0"/>
                <a:cs typeface="Calibri"/>
              </a:rPr>
              <a:t> </a:t>
            </a:r>
            <a:r>
              <a:rPr lang="en-US" sz="1400" dirty="0">
                <a:latin typeface="Trebuchet MS" panose="020B0603020202020204" pitchFamily="34" charset="0"/>
                <a:cs typeface="Calibri"/>
              </a:rPr>
              <a:t>in</a:t>
            </a:r>
            <a:r>
              <a:rPr lang="en-US" sz="1400" spc="-20" dirty="0">
                <a:latin typeface="Trebuchet MS" panose="020B0603020202020204" pitchFamily="34" charset="0"/>
                <a:cs typeface="Calibri"/>
              </a:rPr>
              <a:t> </a:t>
            </a:r>
            <a:r>
              <a:rPr lang="en-US" sz="1400" dirty="0">
                <a:latin typeface="Trebuchet MS" panose="020B0603020202020204" pitchFamily="34" charset="0"/>
                <a:cs typeface="Calibri"/>
              </a:rPr>
              <a:t>their</a:t>
            </a:r>
            <a:r>
              <a:rPr lang="en-US" sz="1400" spc="-20" dirty="0">
                <a:latin typeface="Trebuchet MS" panose="020B0603020202020204" pitchFamily="34" charset="0"/>
                <a:cs typeface="Calibri"/>
              </a:rPr>
              <a:t> </a:t>
            </a:r>
            <a:r>
              <a:rPr lang="en-US" sz="1400" dirty="0">
                <a:latin typeface="Trebuchet MS" panose="020B0603020202020204" pitchFamily="34" charset="0"/>
                <a:cs typeface="Calibri"/>
              </a:rPr>
              <a:t>active</a:t>
            </a:r>
            <a:r>
              <a:rPr lang="en-US" sz="1400" spc="-20" dirty="0">
                <a:latin typeface="Trebuchet MS" panose="020B0603020202020204" pitchFamily="34" charset="0"/>
                <a:cs typeface="Calibri"/>
              </a:rPr>
              <a:t> </a:t>
            </a:r>
            <a:r>
              <a:rPr lang="en-US" sz="1400" spc="-10" dirty="0">
                <a:latin typeface="Trebuchet MS" panose="020B0603020202020204" pitchFamily="34" charset="0"/>
                <a:cs typeface="Calibri"/>
              </a:rPr>
              <a:t>individualized education</a:t>
            </a:r>
            <a:r>
              <a:rPr lang="en-US" sz="1400" spc="-25" dirty="0">
                <a:latin typeface="Trebuchet MS" panose="020B0603020202020204" pitchFamily="34" charset="0"/>
                <a:cs typeface="Calibri"/>
              </a:rPr>
              <a:t> </a:t>
            </a:r>
            <a:r>
              <a:rPr lang="en-US" sz="1400" spc="-10" dirty="0">
                <a:latin typeface="Trebuchet MS" panose="020B0603020202020204" pitchFamily="34" charset="0"/>
                <a:cs typeface="Calibri"/>
              </a:rPr>
              <a:t>program</a:t>
            </a:r>
            <a:r>
              <a:rPr lang="en-US" sz="1400" spc="-45" dirty="0">
                <a:latin typeface="Trebuchet MS" panose="020B0603020202020204" pitchFamily="34" charset="0"/>
                <a:cs typeface="Calibri"/>
              </a:rPr>
              <a:t> </a:t>
            </a:r>
            <a:r>
              <a:rPr lang="en-US" sz="1400" spc="-10" dirty="0">
                <a:latin typeface="Trebuchet MS" panose="020B0603020202020204" pitchFamily="34" charset="0"/>
                <a:cs typeface="Calibri"/>
              </a:rPr>
              <a:t>(IEP).</a:t>
            </a:r>
            <a:endParaRPr lang="en-US" sz="1400" dirty="0">
              <a:latin typeface="Trebuchet MS" panose="020B0603020202020204" pitchFamily="34" charset="0"/>
              <a:cs typeface="Calibri"/>
            </a:endParaRPr>
          </a:p>
          <a:p>
            <a:endParaRPr lang="en-US" dirty="0"/>
          </a:p>
        </p:txBody>
      </p:sp>
    </p:spTree>
    <p:extLst>
      <p:ext uri="{BB962C8B-B14F-4D97-AF65-F5344CB8AC3E}">
        <p14:creationId xmlns:p14="http://schemas.microsoft.com/office/powerpoint/2010/main" val="232270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BB4B-77FB-4D1A-AACB-930BFE9AF06F}"/>
              </a:ext>
            </a:extLst>
          </p:cNvPr>
          <p:cNvSpPr>
            <a:spLocks noGrp="1"/>
          </p:cNvSpPr>
          <p:nvPr>
            <p:ph type="title"/>
          </p:nvPr>
        </p:nvSpPr>
        <p:spPr/>
        <p:txBody>
          <a:bodyPr/>
          <a:lstStyle/>
          <a:p>
            <a:r>
              <a:rPr lang="en-US" dirty="0"/>
              <a:t>Eligibility for Participation in NH SAS</a:t>
            </a:r>
          </a:p>
        </p:txBody>
      </p:sp>
      <p:sp>
        <p:nvSpPr>
          <p:cNvPr id="3" name="Content Placeholder 2">
            <a:extLst>
              <a:ext uri="{FF2B5EF4-FFF2-40B4-BE49-F238E27FC236}">
                <a16:creationId xmlns:a16="http://schemas.microsoft.com/office/drawing/2014/main" id="{C31F5493-369C-41A7-A251-F514A8483B1D}"/>
              </a:ext>
            </a:extLst>
          </p:cNvPr>
          <p:cNvSpPr>
            <a:spLocks noGrp="1"/>
          </p:cNvSpPr>
          <p:nvPr>
            <p:ph idx="1"/>
          </p:nvPr>
        </p:nvSpPr>
        <p:spPr>
          <a:xfrm>
            <a:off x="838200" y="1933908"/>
            <a:ext cx="10515600" cy="4351338"/>
          </a:xfrm>
        </p:spPr>
        <p:txBody>
          <a:bodyPr>
            <a:normAutofit fontScale="77500" lnSpcReduction="20000"/>
          </a:bodyPr>
          <a:lstStyle/>
          <a:p>
            <a:pPr>
              <a:lnSpc>
                <a:spcPct val="120000"/>
              </a:lnSpc>
            </a:pPr>
            <a:r>
              <a:rPr lang="en-US" sz="2800" dirty="0">
                <a:latin typeface="Trebuchet MS"/>
              </a:rPr>
              <a:t>IEP teams should use the </a:t>
            </a:r>
            <a:r>
              <a:rPr lang="en-US" sz="2800" b="1" dirty="0">
                <a:latin typeface="Trebuchet MS"/>
                <a:hlinkClick r:id="rId3"/>
              </a:rPr>
              <a:t>Accommodations &amp; Alternate Assessment Decision Making Worksheet for Participation of Students with Disabilities in Statewide Assessments</a:t>
            </a:r>
            <a:r>
              <a:rPr lang="en-US" sz="2800" b="1" dirty="0">
                <a:latin typeface="Trebuchet MS"/>
              </a:rPr>
              <a:t> </a:t>
            </a:r>
            <a:r>
              <a:rPr lang="en-US" sz="2800" dirty="0">
                <a:latin typeface="Trebuchet MS"/>
              </a:rPr>
              <a:t>to determine if the general assessment (NH SAS and SAT School Day) with or without accommodations </a:t>
            </a:r>
            <a:r>
              <a:rPr lang="en-US" b="1" u="sng" dirty="0">
                <a:latin typeface="Trebuchet MS"/>
              </a:rPr>
              <a:t>or</a:t>
            </a:r>
            <a:r>
              <a:rPr lang="en-US" dirty="0">
                <a:latin typeface="Trebuchet MS"/>
              </a:rPr>
              <a:t> </a:t>
            </a:r>
            <a:r>
              <a:rPr lang="en-US" sz="2800" dirty="0">
                <a:latin typeface="Trebuchet MS"/>
              </a:rPr>
              <a:t>the alternate assessment is appropriate. DLM is the alternate assessment for severely cognitively disabled students.</a:t>
            </a:r>
            <a:endParaRPr lang="en-US" dirty="0"/>
          </a:p>
          <a:p>
            <a:pPr>
              <a:lnSpc>
                <a:spcPct val="110000"/>
              </a:lnSpc>
            </a:pPr>
            <a:r>
              <a:rPr lang="en-US" sz="2800" dirty="0">
                <a:latin typeface="Trebuchet MS" panose="020B0603020202020204" pitchFamily="34" charset="0"/>
              </a:rPr>
              <a:t>Students enrolled in a U.S. school for less than 12 months and identified as active English Learners, based on WIDA Screener, are exempt from ELA portion of the statewide assessments. Students are still required to take mathematics and science portions of the statewide assessments, but their scores will not be included for accountability purposes. Please contact EL Education Consultant </a:t>
            </a:r>
            <a:r>
              <a:rPr lang="en-US" sz="2800" dirty="0">
                <a:latin typeface="Trebuchet MS" panose="020B0603020202020204" pitchFamily="34" charset="0"/>
                <a:hlinkClick r:id="rId4"/>
              </a:rPr>
              <a:t>Wendy.L.Perron@doe.nh.gov</a:t>
            </a:r>
            <a:r>
              <a:rPr lang="en-US" sz="2800" dirty="0">
                <a:latin typeface="Trebuchet MS" panose="020B0603020202020204" pitchFamily="34" charset="0"/>
              </a:rPr>
              <a:t> for more information.</a:t>
            </a:r>
          </a:p>
        </p:txBody>
      </p:sp>
    </p:spTree>
    <p:extLst>
      <p:ext uri="{BB962C8B-B14F-4D97-AF65-F5344CB8AC3E}">
        <p14:creationId xmlns:p14="http://schemas.microsoft.com/office/powerpoint/2010/main" val="52876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42104-0A2E-47DF-9AF6-D3D23B13BBF4}"/>
              </a:ext>
            </a:extLst>
          </p:cNvPr>
          <p:cNvSpPr>
            <a:spLocks noGrp="1"/>
          </p:cNvSpPr>
          <p:nvPr>
            <p:ph type="title"/>
          </p:nvPr>
        </p:nvSpPr>
        <p:spPr/>
        <p:txBody>
          <a:bodyPr/>
          <a:lstStyle/>
          <a:p>
            <a:r>
              <a:rPr lang="en-US" b="1" dirty="0">
                <a:latin typeface="Segoe UI Emoji" panose="020B0502040204020203" pitchFamily="34" charset="0"/>
                <a:ea typeface="Segoe UI Emoji" panose="020B0502040204020203" pitchFamily="34" charset="0"/>
              </a:rPr>
              <a:t>Checklist for NHSAS Accommodations &amp; Designated Supports</a:t>
            </a:r>
          </a:p>
        </p:txBody>
      </p:sp>
      <p:graphicFrame>
        <p:nvGraphicFramePr>
          <p:cNvPr id="4" name="Diagram 3">
            <a:extLst>
              <a:ext uri="{FF2B5EF4-FFF2-40B4-BE49-F238E27FC236}">
                <a16:creationId xmlns:a16="http://schemas.microsoft.com/office/drawing/2014/main" id="{E9F8AA60-093C-49D3-A083-05DEAD8E148B}"/>
              </a:ext>
            </a:extLst>
          </p:cNvPr>
          <p:cNvGraphicFramePr/>
          <p:nvPr>
            <p:extLst>
              <p:ext uri="{D42A27DB-BD31-4B8C-83A1-F6EECF244321}">
                <p14:modId xmlns:p14="http://schemas.microsoft.com/office/powerpoint/2010/main" val="1679393018"/>
              </p:ext>
            </p:extLst>
          </p:nvPr>
        </p:nvGraphicFramePr>
        <p:xfrm>
          <a:off x="1023022" y="1811005"/>
          <a:ext cx="10145956" cy="4477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2500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2319-34CA-5C97-0578-9BEFD56C48C1}"/>
              </a:ext>
            </a:extLst>
          </p:cNvPr>
          <p:cNvSpPr>
            <a:spLocks noGrp="1"/>
          </p:cNvSpPr>
          <p:nvPr>
            <p:ph type="title"/>
          </p:nvPr>
        </p:nvSpPr>
        <p:spPr/>
        <p:txBody>
          <a:bodyPr/>
          <a:lstStyle/>
          <a:p>
            <a:r>
              <a:rPr lang="en-US" b="1" dirty="0"/>
              <a:t>Universal Tools vs. Designated Supports vs. Accommodations</a:t>
            </a:r>
            <a:endParaRPr lang="en-US" dirty="0"/>
          </a:p>
        </p:txBody>
      </p:sp>
      <p:sp>
        <p:nvSpPr>
          <p:cNvPr id="4" name="Content Placeholder 2">
            <a:extLst>
              <a:ext uri="{FF2B5EF4-FFF2-40B4-BE49-F238E27FC236}">
                <a16:creationId xmlns:a16="http://schemas.microsoft.com/office/drawing/2014/main" id="{B169426C-731C-9704-61E3-3EA9693E1AB2}"/>
              </a:ext>
            </a:extLst>
          </p:cNvPr>
          <p:cNvSpPr>
            <a:spLocks noGrp="1"/>
          </p:cNvSpPr>
          <p:nvPr>
            <p:ph idx="1"/>
          </p:nvPr>
        </p:nvSpPr>
        <p:spPr>
          <a:xfrm>
            <a:off x="838200" y="1910349"/>
            <a:ext cx="10515600" cy="4179640"/>
          </a:xfrm>
        </p:spPr>
        <p:txBody>
          <a:bodyPr vert="horz" lIns="91440" tIns="45720" rIns="91440" bIns="45720" rtlCol="0" anchor="t">
            <a:normAutofit lnSpcReduction="10000"/>
          </a:bodyPr>
          <a:lstStyle/>
          <a:p>
            <a:r>
              <a:rPr lang="en-US" sz="2400" b="1" dirty="0">
                <a:latin typeface="Trebuchet MS"/>
              </a:rPr>
              <a:t>Universal Tools </a:t>
            </a:r>
            <a:r>
              <a:rPr lang="en-US" sz="2400" dirty="0">
                <a:latin typeface="Trebuchet MS"/>
              </a:rPr>
              <a:t>are available to </a:t>
            </a:r>
            <a:r>
              <a:rPr lang="en-US" sz="2400" b="1" dirty="0">
                <a:latin typeface="Trebuchet MS"/>
              </a:rPr>
              <a:t>ALL</a:t>
            </a:r>
            <a:r>
              <a:rPr lang="en-US" sz="2400" dirty="0">
                <a:latin typeface="Trebuchet MS"/>
              </a:rPr>
              <a:t> students based on student preference, such as highlighting and print size/zoom.</a:t>
            </a:r>
            <a:endParaRPr lang="en-US" sz="3200" dirty="0">
              <a:latin typeface="Trebuchet MS"/>
            </a:endParaRPr>
          </a:p>
          <a:p>
            <a:r>
              <a:rPr lang="en-US" sz="2400" b="1" dirty="0">
                <a:latin typeface="Trebuchet MS"/>
              </a:rPr>
              <a:t>Designated Supports </a:t>
            </a:r>
            <a:r>
              <a:rPr lang="en-US" sz="2400" dirty="0">
                <a:latin typeface="Trebuchet MS"/>
              </a:rPr>
              <a:t>are available for use by any student for whom the need has been indicated by a team of educators (in the school) in collaboration with parent/guardian. </a:t>
            </a:r>
            <a:endParaRPr lang="en-US" sz="2400" dirty="0"/>
          </a:p>
          <a:p>
            <a:r>
              <a:rPr lang="en-US" sz="2400" b="1" dirty="0">
                <a:latin typeface="Trebuchet MS"/>
              </a:rPr>
              <a:t>Accommodations</a:t>
            </a:r>
            <a:r>
              <a:rPr lang="en-US" sz="2400" dirty="0">
                <a:latin typeface="Trebuchet MS"/>
              </a:rPr>
              <a:t> are for students for whom there is documentation of the need on an Individualized Education Program (IEP) or Section 504 plan. </a:t>
            </a:r>
            <a:endParaRPr lang="en-US" sz="2400" dirty="0"/>
          </a:p>
          <a:p>
            <a:r>
              <a:rPr lang="en-US" sz="2400" b="1" dirty="0">
                <a:latin typeface="Trebuchet MS"/>
              </a:rPr>
              <a:t>Embedded vs. Non-Embedded</a:t>
            </a:r>
          </a:p>
          <a:p>
            <a:pPr lvl="1"/>
            <a:r>
              <a:rPr lang="en-US" sz="1800" dirty="0">
                <a:latin typeface="Trebuchet MS"/>
              </a:rPr>
              <a:t>Embedded: built into the test system, e.g., text-to-speech, American Sign Language, magnification</a:t>
            </a:r>
          </a:p>
          <a:p>
            <a:pPr lvl="1"/>
            <a:r>
              <a:rPr lang="en-US" sz="1800" dirty="0">
                <a:latin typeface="Trebuchet MS"/>
              </a:rPr>
              <a:t>Non-embedded: external to the test system and provided to the student by the school, e.g., scribe, separate setting</a:t>
            </a:r>
          </a:p>
          <a:p>
            <a:pPr marL="0" indent="0">
              <a:buNone/>
            </a:pPr>
            <a:endParaRPr lang="en-US" sz="2000" dirty="0"/>
          </a:p>
          <a:p>
            <a:pPr marL="0" indent="0">
              <a:buNone/>
            </a:pPr>
            <a:endParaRPr lang="en-US" sz="1800" dirty="0"/>
          </a:p>
        </p:txBody>
      </p:sp>
    </p:spTree>
    <p:extLst>
      <p:ext uri="{BB962C8B-B14F-4D97-AF65-F5344CB8AC3E}">
        <p14:creationId xmlns:p14="http://schemas.microsoft.com/office/powerpoint/2010/main" val="221670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DD00-7596-DEBE-AE8E-51BE50354B04}"/>
              </a:ext>
            </a:extLst>
          </p:cNvPr>
          <p:cNvSpPr>
            <a:spLocks noGrp="1"/>
          </p:cNvSpPr>
          <p:nvPr>
            <p:ph type="ctrTitle"/>
          </p:nvPr>
        </p:nvSpPr>
        <p:spPr>
          <a:xfrm>
            <a:off x="4051530" y="1615901"/>
            <a:ext cx="6924973" cy="1813099"/>
          </a:xfrm>
        </p:spPr>
        <p:txBody>
          <a:bodyPr>
            <a:normAutofit fontScale="90000"/>
          </a:bodyPr>
          <a:lstStyle/>
          <a:p>
            <a:br>
              <a:rPr lang="en-US" b="1" dirty="0"/>
            </a:br>
            <a:r>
              <a:rPr lang="en-US" sz="7200" b="1" dirty="0"/>
              <a:t>Accommodations</a:t>
            </a:r>
          </a:p>
        </p:txBody>
      </p:sp>
      <p:pic>
        <p:nvPicPr>
          <p:cNvPr id="6" name="Picture 5" descr="A picture containing text, clipart&#10;&#10;Description automatically generated">
            <a:extLst>
              <a:ext uri="{FF2B5EF4-FFF2-40B4-BE49-F238E27FC236}">
                <a16:creationId xmlns:a16="http://schemas.microsoft.com/office/drawing/2014/main" id="{3E2D039A-D991-64F1-E7B8-17DAF8796B23}"/>
              </a:ext>
            </a:extLst>
          </p:cNvPr>
          <p:cNvPicPr>
            <a:picLocks noChangeAspect="1"/>
          </p:cNvPicPr>
          <p:nvPr/>
        </p:nvPicPr>
        <p:blipFill>
          <a:blip r:embed="rId3"/>
          <a:stretch>
            <a:fillRect/>
          </a:stretch>
        </p:blipFill>
        <p:spPr>
          <a:xfrm>
            <a:off x="3970507" y="6195656"/>
            <a:ext cx="1243043" cy="366450"/>
          </a:xfrm>
          <a:prstGeom prst="rect">
            <a:avLst/>
          </a:prstGeom>
        </p:spPr>
      </p:pic>
    </p:spTree>
    <p:extLst>
      <p:ext uri="{BB962C8B-B14F-4D97-AF65-F5344CB8AC3E}">
        <p14:creationId xmlns:p14="http://schemas.microsoft.com/office/powerpoint/2010/main" val="44668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21AC-61CF-49EC-89B0-08ADB0466317}"/>
              </a:ext>
            </a:extLst>
          </p:cNvPr>
          <p:cNvSpPr>
            <a:spLocks noGrp="1"/>
          </p:cNvSpPr>
          <p:nvPr>
            <p:ph type="title"/>
          </p:nvPr>
        </p:nvSpPr>
        <p:spPr/>
        <p:txBody>
          <a:bodyPr/>
          <a:lstStyle/>
          <a:p>
            <a:r>
              <a:rPr lang="en-US" b="1" dirty="0"/>
              <a:t>Accommodations</a:t>
            </a:r>
          </a:p>
        </p:txBody>
      </p:sp>
      <p:sp>
        <p:nvSpPr>
          <p:cNvPr id="3" name="Content Placeholder 2">
            <a:extLst>
              <a:ext uri="{FF2B5EF4-FFF2-40B4-BE49-F238E27FC236}">
                <a16:creationId xmlns:a16="http://schemas.microsoft.com/office/drawing/2014/main" id="{7F9521AB-FD49-4C6D-ADAD-C0BA98837476}"/>
              </a:ext>
            </a:extLst>
          </p:cNvPr>
          <p:cNvSpPr>
            <a:spLocks noGrp="1"/>
          </p:cNvSpPr>
          <p:nvPr>
            <p:ph idx="1"/>
          </p:nvPr>
        </p:nvSpPr>
        <p:spPr>
          <a:xfrm>
            <a:off x="838200" y="1873752"/>
            <a:ext cx="10515600" cy="4351338"/>
          </a:xfrm>
        </p:spPr>
        <p:txBody>
          <a:bodyPr>
            <a:normAutofit lnSpcReduction="10000"/>
          </a:bodyPr>
          <a:lstStyle/>
          <a:p>
            <a:r>
              <a:rPr lang="en-US" dirty="0">
                <a:latin typeface="Trebuchet MS"/>
              </a:rPr>
              <a:t>Differ from designated supports and universal tools.</a:t>
            </a:r>
          </a:p>
          <a:p>
            <a:r>
              <a:rPr lang="en-US" dirty="0">
                <a:latin typeface="Trebuchet MS"/>
              </a:rPr>
              <a:t>Changes in procedures or materials that increase equitable access during assessment. </a:t>
            </a:r>
            <a:endParaRPr lang="en-US" dirty="0"/>
          </a:p>
          <a:p>
            <a:r>
              <a:rPr lang="en-US" dirty="0">
                <a:latin typeface="Trebuchet MS"/>
              </a:rPr>
              <a:t>Accommodations generate valid assessment results for students who have a documented need.</a:t>
            </a:r>
            <a:endParaRPr lang="en-US" dirty="0"/>
          </a:p>
          <a:p>
            <a:r>
              <a:rPr lang="en-US" dirty="0">
                <a:latin typeface="Trebuchet MS"/>
              </a:rPr>
              <a:t>They allow identified students to show what they know and can do. </a:t>
            </a:r>
          </a:p>
          <a:p>
            <a:r>
              <a:rPr lang="en-US" b="1" dirty="0">
                <a:latin typeface="Trebuchet MS"/>
                <a:hlinkClick r:id="rId3"/>
              </a:rPr>
              <a:t>NH SAS Accommodations, Designated Supports and Universal Tools Guide</a:t>
            </a:r>
            <a:r>
              <a:rPr lang="en-US" b="1" dirty="0">
                <a:latin typeface="Trebuchet MS"/>
              </a:rPr>
              <a:t> </a:t>
            </a:r>
            <a:r>
              <a:rPr lang="en-US" dirty="0">
                <a:latin typeface="Trebuchet MS"/>
              </a:rPr>
              <a:t>lists the accommodations available to students participating in NH SAS.</a:t>
            </a:r>
            <a:endParaRPr lang="en-US" dirty="0"/>
          </a:p>
          <a:p>
            <a:endParaRPr lang="en-US" dirty="0"/>
          </a:p>
        </p:txBody>
      </p:sp>
    </p:spTree>
    <p:extLst>
      <p:ext uri="{BB962C8B-B14F-4D97-AF65-F5344CB8AC3E}">
        <p14:creationId xmlns:p14="http://schemas.microsoft.com/office/powerpoint/2010/main" val="4147493769"/>
      </p:ext>
    </p:extLst>
  </p:cSld>
  <p:clrMapOvr>
    <a:masterClrMapping/>
  </p:clrMapOvr>
</p:sld>
</file>

<file path=ppt/theme/theme1.xml><?xml version="1.0" encoding="utf-8"?>
<a:theme xmlns:a="http://schemas.openxmlformats.org/drawingml/2006/main" name="Office Theme">
  <a:themeElements>
    <a:clrScheme name="DOE Colors">
      <a:dk1>
        <a:sysClr val="windowText" lastClr="000000"/>
      </a:dk1>
      <a:lt1>
        <a:sysClr val="window" lastClr="FFFFFF"/>
      </a:lt1>
      <a:dk2>
        <a:srgbClr val="44546A"/>
      </a:dk2>
      <a:lt2>
        <a:srgbClr val="E7E6E6"/>
      </a:lt2>
      <a:accent1>
        <a:srgbClr val="17A2B8"/>
      </a:accent1>
      <a:accent2>
        <a:srgbClr val="6C757D"/>
      </a:accent2>
      <a:accent3>
        <a:srgbClr val="20C997"/>
      </a:accent3>
      <a:accent4>
        <a:srgbClr val="28A745"/>
      </a:accent4>
      <a:accent5>
        <a:srgbClr val="007BFF"/>
      </a:accent5>
      <a:accent6>
        <a:srgbClr val="14609D"/>
      </a:accent6>
      <a:hlink>
        <a:srgbClr val="0563C1"/>
      </a:hlink>
      <a:folHlink>
        <a:srgbClr val="222A3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5385</TotalTime>
  <Words>2608</Words>
  <Application>Microsoft Office PowerPoint</Application>
  <PresentationFormat>Widescreen</PresentationFormat>
  <Paragraphs>186</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Segoe UI Emoji</vt:lpstr>
      <vt:lpstr>Segoe UI Light</vt:lpstr>
      <vt:lpstr>Segoe UI Semibold</vt:lpstr>
      <vt:lpstr>Trebuchet MS</vt:lpstr>
      <vt:lpstr>Office Theme</vt:lpstr>
      <vt:lpstr>      New Hampshire Statewide Assessments Accommodations  School Year 2022-2023  October 20, 2022    </vt:lpstr>
      <vt:lpstr> </vt:lpstr>
      <vt:lpstr>PowerPoint Presentation</vt:lpstr>
      <vt:lpstr>Required Statewide Assessments</vt:lpstr>
      <vt:lpstr>Eligibility for Participation in NH SAS</vt:lpstr>
      <vt:lpstr>Checklist for NHSAS Accommodations &amp; Designated Supports</vt:lpstr>
      <vt:lpstr>Universal Tools vs. Designated Supports vs. Accommodations</vt:lpstr>
      <vt:lpstr> Accommodations</vt:lpstr>
      <vt:lpstr>Accommodations</vt:lpstr>
      <vt:lpstr>Accommodations</vt:lpstr>
      <vt:lpstr>Accommodations</vt:lpstr>
      <vt:lpstr>Determination of Accommodations</vt:lpstr>
      <vt:lpstr>Recording Accommodations</vt:lpstr>
      <vt:lpstr> Designated Supports</vt:lpstr>
      <vt:lpstr>Designated Supports</vt:lpstr>
      <vt:lpstr>Determination of Designated Supports</vt:lpstr>
      <vt:lpstr>Designated Supports</vt:lpstr>
      <vt:lpstr>Setting Accommodations and Designated Supports</vt:lpstr>
      <vt:lpstr>Practicing with Accommodations and Designated Supports</vt:lpstr>
      <vt:lpstr>Practice Tests</vt:lpstr>
      <vt:lpstr>Interim and Modular Assessments</vt:lpstr>
      <vt:lpstr> Resources</vt:lpstr>
      <vt:lpstr>Accessibility and Accommodations Resources</vt:lpstr>
      <vt:lpstr> Questions?</vt:lpstr>
      <vt:lpstr> Contact Information</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Silva, Kasey</dc:creator>
  <cp:lastModifiedBy>Gauthier, Michelle</cp:lastModifiedBy>
  <cp:revision>71</cp:revision>
  <cp:lastPrinted>2022-10-18T13:15:43Z</cp:lastPrinted>
  <dcterms:created xsi:type="dcterms:W3CDTF">2021-07-13T17:51:24Z</dcterms:created>
  <dcterms:modified xsi:type="dcterms:W3CDTF">2022-10-19T14:29:37Z</dcterms:modified>
</cp:coreProperties>
</file>