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72" r:id="rId3"/>
    <p:sldId id="258" r:id="rId4"/>
    <p:sldId id="274" r:id="rId5"/>
    <p:sldId id="259" r:id="rId6"/>
    <p:sldId id="260" r:id="rId7"/>
    <p:sldId id="295" r:id="rId8"/>
    <p:sldId id="296" r:id="rId9"/>
    <p:sldId id="297" r:id="rId10"/>
    <p:sldId id="298" r:id="rId11"/>
    <p:sldId id="29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73197"/>
  </p:normalViewPr>
  <p:slideViewPr>
    <p:cSldViewPr snapToGrid="0">
      <p:cViewPr varScale="1">
        <p:scale>
          <a:sx n="80" d="100"/>
          <a:sy n="80" d="100"/>
        </p:scale>
        <p:origin x="16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A0529-1032-4A8E-91F5-8A7ACD073B22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2176A-D3B9-49B5-AA71-1659E3401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26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2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28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04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2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8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85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5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91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65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35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F2176A-D3B9-49B5-AA71-1659E3401C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3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20624"/>
            <a:ext cx="12192000" cy="42920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69151"/>
            <a:ext cx="9144000" cy="1858445"/>
          </a:xfrm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657381"/>
            <a:ext cx="9144000" cy="718035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5472216"/>
            <a:ext cx="9277350" cy="12382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339179"/>
            <a:ext cx="9144000" cy="60883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Presented By: Presenter(s)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5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45070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22288" y="2435290"/>
            <a:ext cx="3387725" cy="36019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681038"/>
            <a:ext cx="3387725" cy="1501775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972990" y="1054359"/>
            <a:ext cx="6689725" cy="474928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0972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45070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22288" y="2435290"/>
            <a:ext cx="3387725" cy="36019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681038"/>
            <a:ext cx="3387725" cy="1501775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972990" y="1054359"/>
            <a:ext cx="6689725" cy="474928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05064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45070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22288" y="2435290"/>
            <a:ext cx="3387725" cy="36019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681038"/>
            <a:ext cx="3387725" cy="1501775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972990" y="1054359"/>
            <a:ext cx="6689725" cy="474928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823196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38327"/>
            <a:ext cx="12192000" cy="11196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57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38327"/>
            <a:ext cx="12192000" cy="11196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86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38327"/>
            <a:ext cx="12192000" cy="11196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9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738327"/>
            <a:ext cx="12192000" cy="11196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57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15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99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357362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43026" y="1122363"/>
            <a:ext cx="6924973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43026" y="3602038"/>
            <a:ext cx="692497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397" y="2027386"/>
            <a:ext cx="4644036" cy="2198660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43026" y="5392951"/>
            <a:ext cx="6924974" cy="996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Presenter(s)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9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169068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0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16906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7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90688"/>
            <a:ext cx="12192000" cy="134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9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90688"/>
            <a:ext cx="12192000" cy="1349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0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90688"/>
            <a:ext cx="12192000" cy="1349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3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6141" y="6176963"/>
            <a:ext cx="10517659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1690688"/>
            <a:ext cx="12192000" cy="134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4507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516130"/>
            <a:ext cx="2743200" cy="205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F72471FF-2BB3-44D2-9F0A-F6A78AF46895}" type="datetime4">
              <a:rPr lang="en-US" smtClean="0"/>
              <a:pPr/>
              <a:t>October 13, 2022</a:t>
            </a:fld>
            <a:r>
              <a:rPr lang="en-US" dirty="0"/>
              <a:t>     |     </a:t>
            </a:r>
            <a:fld id="{7D215BB2-0567-4BC0-B7EC-0C9BABB57A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368" y="6249061"/>
            <a:ext cx="2110432" cy="28168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522288" y="2435290"/>
            <a:ext cx="3387725" cy="3601973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Segoe UI Emoji" panose="020B0502040204020203" pitchFamily="34" charset="0"/>
                <a:ea typeface="Segoe UI Emoji" panose="020B0502040204020203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522288" y="681038"/>
            <a:ext cx="3387725" cy="1501775"/>
          </a:xfrm>
        </p:spPr>
        <p:txBody>
          <a:bodyPr anchor="b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4972990" y="1054359"/>
            <a:ext cx="6689725" cy="4749282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4894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159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700" r:id="rId4"/>
    <p:sldLayoutId id="2147483674" r:id="rId5"/>
    <p:sldLayoutId id="2147483688" r:id="rId6"/>
    <p:sldLayoutId id="2147483695" r:id="rId7"/>
    <p:sldLayoutId id="2147483696" r:id="rId8"/>
    <p:sldLayoutId id="2147483679" r:id="rId9"/>
    <p:sldLayoutId id="2147483693" r:id="rId10"/>
    <p:sldLayoutId id="2147483691" r:id="rId11"/>
    <p:sldLayoutId id="2147483692" r:id="rId12"/>
    <p:sldLayoutId id="2147483690" r:id="rId13"/>
    <p:sldLayoutId id="2147483697" r:id="rId14"/>
    <p:sldLayoutId id="2147483699" r:id="rId15"/>
    <p:sldLayoutId id="2147483698" r:id="rId16"/>
    <p:sldLayoutId id="2147483694" r:id="rId17"/>
    <p:sldLayoutId id="214748368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Ebrima" panose="02000000000000000000" pitchFamily="2" charset="0"/>
          <a:cs typeface="Segoe UI Semibold" panose="020B07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Emoji" panose="020B0502040204020203" pitchFamily="34" charset="0"/>
          <a:ea typeface="Segoe UI Emoji" panose="020B0502040204020203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en.s.crawford@doe.nh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hhelpdesk@cambiumassessment.com" TargetMode="External"/><Relationship Id="rId5" Type="http://schemas.openxmlformats.org/officeDocument/2006/relationships/image" Target="../media/image4.jpg"/><Relationship Id="rId4" Type="http://schemas.openxmlformats.org/officeDocument/2006/relationships/hyperlink" Target="mailto:Michelle.E.Gauthier@doe.nh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897" y="1409974"/>
            <a:ext cx="12096206" cy="4067718"/>
          </a:xfrm>
        </p:spPr>
        <p:txBody>
          <a:bodyPr>
            <a:normAutofit fontScale="90000"/>
          </a:bodyPr>
          <a:lstStyle/>
          <a:p>
            <a:pPr defTabSz="698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br>
              <a:rPr lang="en-US" sz="6000" b="1" dirty="0">
                <a:latin typeface="Trebuchet MS"/>
                <a:cs typeface="Trebuchet MS"/>
              </a:rPr>
            </a:br>
            <a:br>
              <a:rPr lang="en-US" sz="6000" b="1" dirty="0">
                <a:latin typeface="Trebuchet MS"/>
                <a:cs typeface="Trebuchet MS"/>
              </a:rPr>
            </a:br>
            <a:br>
              <a:rPr lang="en-US" sz="6000" b="1" dirty="0">
                <a:latin typeface="Trebuchet MS"/>
                <a:cs typeface="Trebuchet MS"/>
              </a:rPr>
            </a:br>
            <a:br>
              <a:rPr lang="en-US" sz="6000" b="1" dirty="0">
                <a:latin typeface="Trebuchet MS"/>
                <a:cs typeface="Trebuchet MS"/>
              </a:rPr>
            </a:br>
            <a:br>
              <a:rPr lang="en-US" sz="6000" b="1" dirty="0">
                <a:latin typeface="Trebuchet MS"/>
                <a:cs typeface="Trebuchet MS"/>
              </a:rPr>
            </a:br>
            <a:br>
              <a:rPr lang="en-US" sz="6000" b="1" dirty="0">
                <a:latin typeface="Trebuchet MS"/>
                <a:cs typeface="Trebuchet MS"/>
              </a:rPr>
            </a:br>
            <a:r>
              <a:rPr lang="en-US" sz="4900" b="1" dirty="0">
                <a:latin typeface="Trebuchet MS"/>
                <a:cs typeface="Trebuchet MS"/>
              </a:rPr>
              <a:t>New</a:t>
            </a:r>
            <a:r>
              <a:rPr lang="en-US" sz="4900" b="1" spc="-25" dirty="0">
                <a:latin typeface="Trebuchet MS"/>
                <a:cs typeface="Trebuchet MS"/>
              </a:rPr>
              <a:t> </a:t>
            </a:r>
            <a:r>
              <a:rPr lang="en-US" sz="4900" b="1" spc="-10" dirty="0">
                <a:latin typeface="Trebuchet MS"/>
                <a:cs typeface="Trebuchet MS"/>
              </a:rPr>
              <a:t>Hampshire </a:t>
            </a:r>
            <a:r>
              <a:rPr lang="en-US" sz="4900" b="1" dirty="0">
                <a:latin typeface="Trebuchet MS"/>
                <a:cs typeface="Trebuchet MS"/>
              </a:rPr>
              <a:t>Statewide</a:t>
            </a:r>
            <a:r>
              <a:rPr lang="en-US" sz="4900" b="1" spc="-295" dirty="0"/>
              <a:t> </a:t>
            </a:r>
            <a:r>
              <a:rPr lang="en-US" sz="4900" b="1" spc="-10" dirty="0">
                <a:latin typeface="Trebuchet MS"/>
                <a:cs typeface="Trebuchet MS"/>
              </a:rPr>
              <a:t>Assessments</a:t>
            </a:r>
            <a:br>
              <a:rPr lang="en-US" sz="4900" b="1" spc="-10" dirty="0">
                <a:latin typeface="Trebuchet MS"/>
                <a:cs typeface="Trebuchet MS"/>
              </a:rPr>
            </a:br>
            <a:r>
              <a:rPr lang="en-US" sz="4900" b="1" spc="-10" dirty="0">
                <a:latin typeface="Trebuchet MS"/>
                <a:cs typeface="Trebuchet MS"/>
              </a:rPr>
              <a:t>“During Testing”</a:t>
            </a:r>
            <a:br>
              <a:rPr lang="en-US" sz="6000" b="1" spc="-10" dirty="0">
                <a:latin typeface="Trebuchet MS"/>
                <a:cs typeface="Trebuchet MS"/>
              </a:rPr>
            </a:br>
            <a:br>
              <a:rPr lang="en-US" sz="6000" b="1" spc="-10" dirty="0">
                <a:latin typeface="Trebuchet MS"/>
                <a:cs typeface="Trebuchet MS"/>
              </a:rPr>
            </a:br>
            <a:r>
              <a:rPr lang="en-US" sz="4000" b="1" spc="-10" dirty="0">
                <a:latin typeface="Trebuchet MS"/>
                <a:cs typeface="Trebuchet MS"/>
              </a:rPr>
              <a:t>School Year 2022-</a:t>
            </a:r>
            <a:r>
              <a:rPr lang="en-US" sz="4000" b="1" spc="-20" dirty="0">
                <a:latin typeface="Trebuchet MS"/>
                <a:cs typeface="Trebuchet MS"/>
              </a:rPr>
              <a:t>2023</a:t>
            </a:r>
            <a:br>
              <a:rPr lang="en-US" sz="4000" b="1" spc="-20" dirty="0">
                <a:latin typeface="Trebuchet MS"/>
                <a:cs typeface="Trebuchet MS"/>
              </a:rPr>
            </a:br>
            <a:r>
              <a:rPr lang="en-US" sz="4000" b="1" dirty="0">
                <a:latin typeface="Trebuchet MS" panose="020B0603020202020204" pitchFamily="34" charset="0"/>
              </a:rPr>
              <a:t>October 13, 2022</a:t>
            </a:r>
            <a:br>
              <a:rPr lang="en-US" sz="3600" b="1" spc="-20" dirty="0">
                <a:latin typeface="Trebuchet MS"/>
                <a:cs typeface="Trebuchet MS"/>
              </a:rPr>
            </a:br>
            <a:br>
              <a:rPr lang="en-US" sz="3600" b="1" spc="-20" dirty="0">
                <a:latin typeface="Trebuchet MS"/>
                <a:cs typeface="Trebuchet MS"/>
              </a:rPr>
            </a:br>
            <a:br>
              <a:rPr lang="en-US" sz="3600" dirty="0"/>
            </a:br>
            <a:br>
              <a:rPr lang="en-US" sz="3600" dirty="0">
                <a:latin typeface="Trebuchet MS"/>
                <a:cs typeface="Trebuchet MS"/>
              </a:rPr>
            </a:br>
            <a:endParaRPr lang="en-US" sz="3600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7DA8AF8-47AA-4145-B708-C26F9C36F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709" y="4433800"/>
            <a:ext cx="4110723" cy="121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3999689" y="324705"/>
            <a:ext cx="78527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Monitoring Test Progress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Live demo of test progress tools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2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5712741" y="2321004"/>
            <a:ext cx="49012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QUESTIONS???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5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BDB90-3E1C-7663-C522-F3D34154E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3114" y="170543"/>
            <a:ext cx="8395062" cy="996951"/>
          </a:xfrm>
        </p:spPr>
        <p:txBody>
          <a:bodyPr>
            <a:normAutofit fontScale="90000"/>
          </a:bodyPr>
          <a:lstStyle/>
          <a:p>
            <a:br>
              <a:rPr lang="en-US" sz="4900" b="1" dirty="0">
                <a:latin typeface="Trebuchet MS" panose="020B0603020202020204" pitchFamily="34" charset="0"/>
              </a:rPr>
            </a:br>
            <a:r>
              <a:rPr lang="en-US" sz="4900" b="1" dirty="0">
                <a:ea typeface="Segoe UI Historic" panose="020B0502040204020203" pitchFamily="34" charset="0"/>
              </a:rPr>
              <a:t>Contact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4CC04-F57D-FE2F-6C79-49F25E193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082" y="1630552"/>
            <a:ext cx="7570433" cy="2846294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2A37E8-F09A-5754-53AC-DD424933B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53817"/>
              </p:ext>
            </p:extLst>
          </p:nvPr>
        </p:nvGraphicFramePr>
        <p:xfrm>
          <a:off x="3673113" y="1209298"/>
          <a:ext cx="8320367" cy="1794279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4166851">
                  <a:extLst>
                    <a:ext uri="{9D8B030D-6E8A-4147-A177-3AD203B41FA5}">
                      <a16:colId xmlns:a16="http://schemas.microsoft.com/office/drawing/2014/main" val="2433629395"/>
                    </a:ext>
                  </a:extLst>
                </a:gridCol>
                <a:gridCol w="4153516">
                  <a:extLst>
                    <a:ext uri="{9D8B030D-6E8A-4147-A177-3AD203B41FA5}">
                      <a16:colId xmlns:a16="http://schemas.microsoft.com/office/drawing/2014/main" val="1828160366"/>
                    </a:ext>
                  </a:extLst>
                </a:gridCol>
              </a:tblGrid>
              <a:tr h="1794279">
                <a:tc>
                  <a:txBody>
                    <a:bodyPr/>
                    <a:lstStyle/>
                    <a:p>
                      <a:pPr marL="9144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9144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rebuchet MS" panose="020B0603020202020204" pitchFamily="34" charset="0"/>
                        </a:rPr>
                        <a:t>Kristen Crawford</a:t>
                      </a:r>
                    </a:p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Assessment Administrator</a:t>
                      </a:r>
                    </a:p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603-271- 3453</a:t>
                      </a:r>
                    </a:p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Trebuchet MS" panose="020B0603020202020204" pitchFamily="34" charset="0"/>
                          <a:hlinkClick r:id="rId3"/>
                        </a:rPr>
                        <a:t>Kristen.S.Crawford@doe.nh.gov</a:t>
                      </a:r>
                      <a:endParaRPr lang="en-US" sz="18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855" marR="0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Trebuchet MS" panose="020B0603020202020204" pitchFamily="34" charset="0"/>
                      </a:endParaRPr>
                    </a:p>
                    <a:p>
                      <a:pPr marL="109855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rebuchet MS" panose="020B0603020202020204" pitchFamily="34" charset="0"/>
                        </a:rPr>
                        <a:t>Michelle Gauthier</a:t>
                      </a:r>
                    </a:p>
                    <a:p>
                      <a:pPr marL="10541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Program Specialist</a:t>
                      </a:r>
                    </a:p>
                    <a:p>
                      <a:pPr marL="10541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rebuchet MS" panose="020B0603020202020204" pitchFamily="34" charset="0"/>
                        </a:rPr>
                        <a:t>603-271-3582</a:t>
                      </a:r>
                    </a:p>
                    <a:p>
                      <a:pPr marL="10541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Trebuchet MS" panose="020B0603020202020204" pitchFamily="34" charset="0"/>
                          <a:hlinkClick r:id="rId4"/>
                        </a:rPr>
                        <a:t>Michelle.E.Gauthier@doe.nh.gov</a:t>
                      </a:r>
                      <a:endParaRPr lang="en-US" sz="1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1800534"/>
                  </a:ext>
                </a:extLst>
              </a:tr>
            </a:tbl>
          </a:graphicData>
        </a:graphic>
      </p:graphicFrame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D85B575-46F1-791A-7E33-110DEEFDC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8082" y="6179791"/>
            <a:ext cx="1243043" cy="3664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6A8E09-9902-8C0E-4E89-E132DAE721DA}"/>
              </a:ext>
            </a:extLst>
          </p:cNvPr>
          <p:cNvSpPr txBox="1"/>
          <p:nvPr/>
        </p:nvSpPr>
        <p:spPr>
          <a:xfrm>
            <a:off x="4702572" y="3407922"/>
            <a:ext cx="63361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New Hampshire Help Desk:</a:t>
            </a:r>
          </a:p>
          <a:p>
            <a:r>
              <a:rPr lang="en-US" dirty="0">
                <a:latin typeface="Trebuchet MS" panose="020B0603020202020204" pitchFamily="34" charset="0"/>
              </a:rPr>
              <a:t>1-844-202-7584  I  </a:t>
            </a:r>
            <a:r>
              <a:rPr lang="en-US" dirty="0">
                <a:latin typeface="Trebuchet MS" panose="020B0603020202020204" pitchFamily="34" charset="0"/>
                <a:hlinkClick r:id="rId6"/>
              </a:rPr>
              <a:t>nhhelpdesk@cambiumassessment.com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6B26AC-CF87-5F5E-24C3-EFA3BE9C0ED8}"/>
              </a:ext>
            </a:extLst>
          </p:cNvPr>
          <p:cNvSpPr txBox="1"/>
          <p:nvPr/>
        </p:nvSpPr>
        <p:spPr>
          <a:xfrm>
            <a:off x="4048080" y="4123783"/>
            <a:ext cx="75704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When contacting the NH Help Desk, provide as much detail as possible about the issue. Details should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Type of device being used for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Any error messages that appeared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Operating system, network configuration and browser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Contact information for follow-up &gt;&gt; email address and phone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School name and 8-digit student identifier (SSID), grade level and content </a:t>
            </a:r>
            <a:r>
              <a:rPr lang="en-US" dirty="0"/>
              <a:t>area</a:t>
            </a:r>
          </a:p>
          <a:p>
            <a:pPr algn="ctr"/>
            <a:r>
              <a:rPr lang="en-US" b="1" u="sng" dirty="0"/>
              <a:t>Do not provide student’s name, only SSID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655ED-858D-230F-CDDA-1F70B0DE67DF}"/>
              </a:ext>
            </a:extLst>
          </p:cNvPr>
          <p:cNvSpPr txBox="1"/>
          <p:nvPr/>
        </p:nvSpPr>
        <p:spPr>
          <a:xfrm>
            <a:off x="5704965" y="2769741"/>
            <a:ext cx="40673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General email: </a:t>
            </a:r>
            <a:r>
              <a:rPr lang="en-US" dirty="0"/>
              <a:t>Assessment@doe.nh.gov</a:t>
            </a:r>
            <a:endParaRPr lang="en-US" dirty="0">
              <a:ln w="12700">
                <a:solidFill>
                  <a:schemeClr val="tx1"/>
                </a:solidFill>
              </a:ln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83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5FB9-8E27-B48B-2FFC-72698E3B6D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6000" b="1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F9360AC-1ECB-B17A-1051-AF81F163999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20606" y="633113"/>
            <a:ext cx="7882618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Presented by:</a:t>
            </a:r>
          </a:p>
          <a:p>
            <a:pPr algn="l">
              <a:spcBef>
                <a:spcPts val="600"/>
              </a:spcBef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New Hampshire Department of Education (NHED) Staff and Cambium Assessment </a:t>
            </a:r>
          </a:p>
          <a:p>
            <a:pPr algn="l">
              <a:spcBef>
                <a:spcPts val="600"/>
              </a:spcBef>
            </a:pPr>
            <a:endParaRPr lang="en-US" sz="2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pPr marL="233363" algn="l">
              <a:tabLst>
                <a:tab pos="2743200" algn="l"/>
              </a:tabLst>
            </a:pPr>
            <a:r>
              <a:rPr lang="en-US" sz="2400" b="1" dirty="0">
                <a:solidFill>
                  <a:schemeClr val="tx2"/>
                </a:solidFill>
                <a:latin typeface="Trebuchet MS" panose="020B0603020202020204" pitchFamily="34" charset="0"/>
              </a:rPr>
              <a:t>Kristen Crawford		Assessment Administrator</a:t>
            </a:r>
          </a:p>
          <a:p>
            <a:pPr marL="233363" algn="l">
              <a:tabLst>
                <a:tab pos="2743200" algn="l"/>
              </a:tabLst>
            </a:pPr>
            <a:r>
              <a:rPr lang="en-US" sz="2400" b="1" dirty="0">
                <a:solidFill>
                  <a:schemeClr val="tx2"/>
                </a:solidFill>
                <a:latin typeface="Trebuchet MS" panose="020B0603020202020204" pitchFamily="34" charset="0"/>
              </a:rPr>
              <a:t>Michelle Gauthier	Program Specialist</a:t>
            </a:r>
          </a:p>
          <a:p>
            <a:pPr marL="233363" algn="l">
              <a:tabLst>
                <a:tab pos="2743200" algn="l"/>
              </a:tabLst>
            </a:pPr>
            <a:r>
              <a:rPr lang="en-US" sz="2400" b="1" dirty="0">
                <a:solidFill>
                  <a:schemeClr val="tx2"/>
                </a:solidFill>
                <a:latin typeface="Trebuchet MS" panose="020B0603020202020204" pitchFamily="34" charset="0"/>
              </a:rPr>
              <a:t>Annie Wallace		Math Education Consultant</a:t>
            </a:r>
          </a:p>
          <a:p>
            <a:pPr marL="233363" algn="l">
              <a:tabLst>
                <a:tab pos="2743200" algn="l"/>
              </a:tabLst>
            </a:pPr>
            <a:r>
              <a:rPr lang="en-US" sz="2400" b="1" dirty="0">
                <a:solidFill>
                  <a:schemeClr val="tx2"/>
                </a:solidFill>
                <a:latin typeface="Trebuchet MS" panose="020B0603020202020204" pitchFamily="34" charset="0"/>
              </a:rPr>
              <a:t>Evelyn Chester		Cambium Assessment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2362232-D701-D031-97C5-EA7A9CB80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896" y="6182886"/>
            <a:ext cx="1243043" cy="36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5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2E93-5307-FE50-58A8-040202C99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0403" y="324705"/>
            <a:ext cx="8039671" cy="6435635"/>
          </a:xfrm>
        </p:spPr>
        <p:txBody>
          <a:bodyPr>
            <a:normAutofit/>
          </a:bodyPr>
          <a:lstStyle/>
          <a:p>
            <a:pPr marL="12700" marR="5080" algn="l">
              <a:lnSpc>
                <a:spcPct val="100000"/>
              </a:lnSpc>
              <a:spcBef>
                <a:spcPts val="0"/>
              </a:spcBef>
            </a:pPr>
            <a:br>
              <a:rPr lang="en-US" sz="2200" dirty="0">
                <a:latin typeface="Trebuchet MS"/>
                <a:cs typeface="Trebuchet MS"/>
              </a:rPr>
            </a:br>
            <a:br>
              <a:rPr lang="en-US" sz="2800" dirty="0">
                <a:latin typeface="Trebuchet MS"/>
                <a:cs typeface="Trebuchet MS"/>
              </a:rPr>
            </a:br>
            <a:endParaRPr lang="en-US" sz="24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825037-CCDA-BEC4-8092-D182CE86A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9689" y="6280215"/>
            <a:ext cx="1243043" cy="3664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F9BCEE-D366-4C8A-A38E-CF15E534EAA5}"/>
              </a:ext>
            </a:extLst>
          </p:cNvPr>
          <p:cNvSpPr txBox="1"/>
          <p:nvPr/>
        </p:nvSpPr>
        <p:spPr>
          <a:xfrm>
            <a:off x="3999689" y="324705"/>
            <a:ext cx="785278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Today’s Topics – During Testing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Test Administration Certification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Test Administrator (TA)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Creating Interim and Modular Test Sessions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Assessment Viewing Application (AVA)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Monitoring Test Progress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E7379C2-6194-DFD1-C113-D7B8BBB69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792" y="6240507"/>
            <a:ext cx="1243043" cy="366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3D95DA-CF88-4188-89AE-5A0964F7308E}"/>
              </a:ext>
            </a:extLst>
          </p:cNvPr>
          <p:cNvSpPr txBox="1"/>
          <p:nvPr/>
        </p:nvSpPr>
        <p:spPr>
          <a:xfrm>
            <a:off x="3999689" y="324705"/>
            <a:ext cx="785278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Test Administration Certification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Every year, Test Administrator/Proctors must take the TA Certification Course in order to gain access to the TA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D2C86A-6EBE-4B05-BCCA-CFFEFC107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002361"/>
            <a:ext cx="27527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5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FA24482-1808-A26C-2AB4-1455BF07C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3026" y="2394857"/>
            <a:ext cx="6924974" cy="28629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9980793-64F8-2237-DC56-6A048E5E3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112" y="6188562"/>
            <a:ext cx="1243043" cy="366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99D07A-A809-431B-B486-4EC3950169CD}"/>
              </a:ext>
            </a:extLst>
          </p:cNvPr>
          <p:cNvSpPr txBox="1"/>
          <p:nvPr/>
        </p:nvSpPr>
        <p:spPr>
          <a:xfrm>
            <a:off x="3999689" y="324705"/>
            <a:ext cx="78527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TA Interface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TA Interface is where Teachers and Proctors create Interim and Modular test sessions.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998218-70E0-427C-B118-7676D68E06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112" y="4432997"/>
            <a:ext cx="4590498" cy="16801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B077F3-3121-4638-8BD6-D2A3AD4CED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842" y="2248387"/>
            <a:ext cx="2335520" cy="20381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19EC400-D11E-4CB9-8570-45882118FF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6082" y="2472363"/>
            <a:ext cx="3419865" cy="1926353"/>
          </a:xfrm>
          <a:prstGeom prst="rect">
            <a:avLst/>
          </a:prstGeom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4B317BDC-4D81-4AE4-9CB3-FC9DDF8C6AEF}"/>
              </a:ext>
            </a:extLst>
          </p:cNvPr>
          <p:cNvSpPr/>
          <p:nvPr/>
        </p:nvSpPr>
        <p:spPr>
          <a:xfrm rot="7724677">
            <a:off x="5552450" y="4054148"/>
            <a:ext cx="577113" cy="3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85585CF-347E-465D-A124-4DE17109DFB8}"/>
              </a:ext>
            </a:extLst>
          </p:cNvPr>
          <p:cNvSpPr/>
          <p:nvPr/>
        </p:nvSpPr>
        <p:spPr>
          <a:xfrm rot="18773044">
            <a:off x="8077778" y="4318517"/>
            <a:ext cx="577113" cy="3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08611E5-B122-4192-B3D0-5E65F4DD9E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4942" y="5092415"/>
            <a:ext cx="1697234" cy="485781"/>
          </a:xfrm>
          <a:prstGeom prst="rect">
            <a:avLst/>
          </a:prstGeom>
        </p:spPr>
      </p:pic>
      <p:sp>
        <p:nvSpPr>
          <p:cNvPr id="27" name="Arrow: Right 26">
            <a:extLst>
              <a:ext uri="{FF2B5EF4-FFF2-40B4-BE49-F238E27FC236}">
                <a16:creationId xmlns:a16="http://schemas.microsoft.com/office/drawing/2014/main" id="{712AB57A-377B-4BAA-A816-7074A3071EA4}"/>
              </a:ext>
            </a:extLst>
          </p:cNvPr>
          <p:cNvSpPr/>
          <p:nvPr/>
        </p:nvSpPr>
        <p:spPr>
          <a:xfrm rot="5400000">
            <a:off x="10069223" y="4614314"/>
            <a:ext cx="577113" cy="3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4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3999689" y="324705"/>
            <a:ext cx="78527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TA Interface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Live TA Interface 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7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3842085" y="184225"/>
            <a:ext cx="834991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Assessment Viewing Application (AVA)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B0ECE-E6C7-49CB-8B90-8EACA06EE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311" y="2171364"/>
            <a:ext cx="1840649" cy="16319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77D8EC-CDFC-41EB-87F4-30CBF4C706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3582" y="3621357"/>
            <a:ext cx="4064731" cy="25695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77EB44B-FB11-4E85-B1F4-50EFE3248C3B}"/>
              </a:ext>
            </a:extLst>
          </p:cNvPr>
          <p:cNvSpPr/>
          <p:nvPr/>
        </p:nvSpPr>
        <p:spPr>
          <a:xfrm rot="2191046">
            <a:off x="6389274" y="3377393"/>
            <a:ext cx="577113" cy="315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3999689" y="324705"/>
            <a:ext cx="78527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AVA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Live AVA 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1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89E80C-50FD-6FEE-42C1-E79EF85E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790" y="6229540"/>
            <a:ext cx="1243043" cy="366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BEA9C-B495-4654-B53E-C3FC74A56B58}"/>
              </a:ext>
            </a:extLst>
          </p:cNvPr>
          <p:cNvSpPr txBox="1"/>
          <p:nvPr/>
        </p:nvSpPr>
        <p:spPr>
          <a:xfrm>
            <a:off x="3999689" y="324705"/>
            <a:ext cx="78527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Monitoring Test Progress 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982486-808E-4D26-BA4F-2276687BC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2833" y="1208741"/>
            <a:ext cx="4784744" cy="444051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024CF23E-0A6C-4688-ABC3-8108417F9A98}"/>
              </a:ext>
            </a:extLst>
          </p:cNvPr>
          <p:cNvSpPr/>
          <p:nvPr/>
        </p:nvSpPr>
        <p:spPr>
          <a:xfrm>
            <a:off x="5544273" y="3599727"/>
            <a:ext cx="4004841" cy="625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8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O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A2B8"/>
      </a:accent1>
      <a:accent2>
        <a:srgbClr val="6C757D"/>
      </a:accent2>
      <a:accent3>
        <a:srgbClr val="20C997"/>
      </a:accent3>
      <a:accent4>
        <a:srgbClr val="28A745"/>
      </a:accent4>
      <a:accent5>
        <a:srgbClr val="007BFF"/>
      </a:accent5>
      <a:accent6>
        <a:srgbClr val="14609D"/>
      </a:accent6>
      <a:hlink>
        <a:srgbClr val="0563C1"/>
      </a:hlink>
      <a:folHlink>
        <a:srgbClr val="222A3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3741</TotalTime>
  <Words>331</Words>
  <Application>Microsoft Office PowerPoint</Application>
  <PresentationFormat>Widescreen</PresentationFormat>
  <Paragraphs>85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UI Emoji</vt:lpstr>
      <vt:lpstr>Segoe UI Light</vt:lpstr>
      <vt:lpstr>Segoe UI Semibold</vt:lpstr>
      <vt:lpstr>Trebuchet MS</vt:lpstr>
      <vt:lpstr>Office Theme</vt:lpstr>
      <vt:lpstr>      New Hampshire Statewide Assessments “During Testing”  School Year 2022-2023 October 13, 2022    </vt:lpstr>
      <vt:lpstr>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Contact Information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Kasey</dc:creator>
  <cp:lastModifiedBy>Gauthier, Michelle</cp:lastModifiedBy>
  <cp:revision>61</cp:revision>
  <dcterms:created xsi:type="dcterms:W3CDTF">2021-07-13T17:51:24Z</dcterms:created>
  <dcterms:modified xsi:type="dcterms:W3CDTF">2022-10-13T14:45:54Z</dcterms:modified>
</cp:coreProperties>
</file>