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0"/>
  </p:notesMasterIdLst>
  <p:sldIdLst>
    <p:sldId id="257" r:id="rId5"/>
    <p:sldId id="272" r:id="rId6"/>
    <p:sldId id="358" r:id="rId7"/>
    <p:sldId id="360" r:id="rId8"/>
    <p:sldId id="329" r:id="rId9"/>
    <p:sldId id="346" r:id="rId10"/>
    <p:sldId id="353" r:id="rId11"/>
    <p:sldId id="309" r:id="rId12"/>
    <p:sldId id="308" r:id="rId13"/>
    <p:sldId id="338" r:id="rId14"/>
    <p:sldId id="357" r:id="rId15"/>
    <p:sldId id="327" r:id="rId16"/>
    <p:sldId id="339" r:id="rId17"/>
    <p:sldId id="345" r:id="rId18"/>
    <p:sldId id="333" r:id="rId19"/>
    <p:sldId id="354" r:id="rId20"/>
    <p:sldId id="355" r:id="rId21"/>
    <p:sldId id="356" r:id="rId22"/>
    <p:sldId id="350" r:id="rId23"/>
    <p:sldId id="361" r:id="rId24"/>
    <p:sldId id="349" r:id="rId25"/>
    <p:sldId id="389" r:id="rId26"/>
    <p:sldId id="362"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90" r:id="rId50"/>
    <p:sldId id="363" r:id="rId51"/>
    <p:sldId id="391" r:id="rId52"/>
    <p:sldId id="392" r:id="rId53"/>
    <p:sldId id="393" r:id="rId54"/>
    <p:sldId id="394" r:id="rId55"/>
    <p:sldId id="395" r:id="rId56"/>
    <p:sldId id="396" r:id="rId57"/>
    <p:sldId id="397" r:id="rId58"/>
    <p:sldId id="398" r:id="rId59"/>
    <p:sldId id="399" r:id="rId60"/>
    <p:sldId id="400" r:id="rId61"/>
    <p:sldId id="401" r:id="rId62"/>
    <p:sldId id="402" r:id="rId63"/>
    <p:sldId id="403" r:id="rId64"/>
    <p:sldId id="404" r:id="rId65"/>
    <p:sldId id="405" r:id="rId66"/>
    <p:sldId id="364" r:id="rId67"/>
    <p:sldId id="3604" r:id="rId68"/>
    <p:sldId id="3605" r:id="rId69"/>
    <p:sldId id="3606" r:id="rId70"/>
    <p:sldId id="3615" r:id="rId71"/>
    <p:sldId id="3608" r:id="rId72"/>
    <p:sldId id="3609" r:id="rId73"/>
    <p:sldId id="3610" r:id="rId74"/>
    <p:sldId id="3611" r:id="rId75"/>
    <p:sldId id="3612" r:id="rId76"/>
    <p:sldId id="3625" r:id="rId77"/>
    <p:sldId id="3613" r:id="rId78"/>
    <p:sldId id="3620" r:id="rId79"/>
    <p:sldId id="3624" r:id="rId80"/>
    <p:sldId id="3614" r:id="rId81"/>
    <p:sldId id="3626" r:id="rId82"/>
    <p:sldId id="3621" r:id="rId83"/>
    <p:sldId id="365" r:id="rId84"/>
    <p:sldId id="3622" r:id="rId85"/>
    <p:sldId id="3623" r:id="rId86"/>
    <p:sldId id="303" r:id="rId87"/>
    <p:sldId id="271" r:id="rId88"/>
    <p:sldId id="366" r:id="rId8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9932" autoAdjust="0"/>
  </p:normalViewPr>
  <p:slideViewPr>
    <p:cSldViewPr snapToGrid="0">
      <p:cViewPr varScale="1">
        <p:scale>
          <a:sx n="87" d="100"/>
          <a:sy n="87" d="100"/>
        </p:scale>
        <p:origin x="1422" y="90"/>
      </p:cViewPr>
      <p:guideLst/>
    </p:cSldViewPr>
  </p:slideViewPr>
  <p:notesTextViewPr>
    <p:cViewPr>
      <p:scale>
        <a:sx n="1" d="1"/>
        <a:sy n="1" d="1"/>
      </p:scale>
      <p:origin x="0" y="0"/>
    </p:cViewPr>
  </p:notesTextViewPr>
  <p:notesViewPr>
    <p:cSldViewPr snapToGrid="0">
      <p:cViewPr varScale="1">
        <p:scale>
          <a:sx n="83" d="100"/>
          <a:sy n="83" d="100"/>
        </p:scale>
        <p:origin x="321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9A0529-1032-4A8E-91F5-8A7ACD073B22}" type="datetimeFigureOut">
              <a:rPr lang="en-US" smtClean="0"/>
              <a:t>11/20/2023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F2176A-D3B9-49B5-AA71-1659E3401CC3}" type="slidenum">
              <a:rPr lang="en-US" smtClean="0"/>
              <a:t>‹#›</a:t>
            </a:fld>
            <a:endParaRPr lang="en-US" dirty="0"/>
          </a:p>
        </p:txBody>
      </p:sp>
    </p:spTree>
    <p:extLst>
      <p:ext uri="{BB962C8B-B14F-4D97-AF65-F5344CB8AC3E}">
        <p14:creationId xmlns:p14="http://schemas.microsoft.com/office/powerpoint/2010/main" val="69098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MG</a:t>
            </a:r>
          </a:p>
        </p:txBody>
      </p:sp>
      <p:sp>
        <p:nvSpPr>
          <p:cNvPr id="4" name="Slide Number Placeholder 3"/>
          <p:cNvSpPr>
            <a:spLocks noGrp="1"/>
          </p:cNvSpPr>
          <p:nvPr>
            <p:ph type="sldNum" sz="quarter" idx="5"/>
          </p:nvPr>
        </p:nvSpPr>
        <p:spPr/>
        <p:txBody>
          <a:bodyPr/>
          <a:lstStyle/>
          <a:p>
            <a:fld id="{FFF2176A-D3B9-49B5-AA71-1659E3401CC3}" type="slidenum">
              <a:rPr lang="en-US" smtClean="0"/>
              <a:t>1</a:t>
            </a:fld>
            <a:endParaRPr lang="en-US" dirty="0"/>
          </a:p>
        </p:txBody>
      </p:sp>
    </p:spTree>
    <p:extLst>
      <p:ext uri="{BB962C8B-B14F-4D97-AF65-F5344CB8AC3E}">
        <p14:creationId xmlns:p14="http://schemas.microsoft.com/office/powerpoint/2010/main" val="1013326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Stepping into the hallway for a few seconds/minutes is considered leaving students unattended and not maintaining test security.</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15</a:t>
            </a:fld>
            <a:endParaRPr lang="en-US" dirty="0"/>
          </a:p>
        </p:txBody>
      </p:sp>
    </p:spTree>
    <p:extLst>
      <p:ext uri="{BB962C8B-B14F-4D97-AF65-F5344CB8AC3E}">
        <p14:creationId xmlns:p14="http://schemas.microsoft.com/office/powerpoint/2010/main" val="426874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dirty="0">
                <a:latin typeface="Segoe UI" panose="020B0502040204020203" pitchFamily="34" charset="0"/>
                <a:cs typeface="Segoe UI" panose="020B0502040204020203" pitchFamily="34" charset="0"/>
              </a:rPr>
              <a:t>The universal tools, designated supports, and accommodations available on the assessments </a:t>
            </a:r>
            <a:r>
              <a:rPr lang="en-US" sz="1200" dirty="0">
                <a:effectLst/>
                <a:latin typeface="Segoe UI" panose="020B0502040204020203" pitchFamily="34" charset="0"/>
                <a:ea typeface="Calibri" panose="020F0502020204030204" pitchFamily="34" charset="0"/>
                <a:cs typeface="Segoe UI" panose="020B0502040204020203" pitchFamily="34" charset="0"/>
              </a:rPr>
              <a:t>should reflect similar </a:t>
            </a:r>
            <a:r>
              <a:rPr lang="en-US" sz="1200" spc="-25" dirty="0">
                <a:effectLst/>
                <a:latin typeface="Segoe UI" panose="020B0502040204020203" pitchFamily="34" charset="0"/>
                <a:ea typeface="Calibri" panose="020F0502020204030204" pitchFamily="34" charset="0"/>
                <a:cs typeface="Segoe UI" panose="020B0502040204020203" pitchFamily="34" charset="0"/>
              </a:rPr>
              <a:t>supports </a:t>
            </a:r>
            <a:r>
              <a:rPr lang="en-US" sz="1200" dirty="0">
                <a:effectLst/>
                <a:latin typeface="Segoe UI" panose="020B0502040204020203" pitchFamily="34" charset="0"/>
                <a:ea typeface="Calibri" panose="020F0502020204030204" pitchFamily="34" charset="0"/>
                <a:cs typeface="Segoe UI" panose="020B0502040204020203" pitchFamily="34" charset="0"/>
              </a:rPr>
              <a:t>also provided during regular classroom instruction and local assessments given throughout the school year.</a:t>
            </a:r>
            <a:endParaRPr lang="en-US" sz="1200" dirty="0">
              <a:latin typeface="Segoe UI" panose="020B0502040204020203" pitchFamily="34" charset="0"/>
              <a:cs typeface="Segoe UI" panose="020B0502040204020203" pitchFamily="34" charset="0"/>
            </a:endParaRPr>
          </a:p>
          <a:p>
            <a:pPr>
              <a:lnSpc>
                <a:spcPct val="110000"/>
              </a:lnSpc>
            </a:pPr>
            <a:r>
              <a:rPr lang="en-US" sz="1200" dirty="0">
                <a:latin typeface="Segoe UI" panose="020B0502040204020203" pitchFamily="34" charset="0"/>
                <a:cs typeface="Segoe UI" panose="020B0502040204020203" pitchFamily="34" charset="0"/>
              </a:rPr>
              <a:t>A mismatch in the types of supports provided in the classroom and for assessments can cause difficulties for students at the time of testing and could negatively impact students’ test scores. </a:t>
            </a:r>
          </a:p>
          <a:p>
            <a:pPr>
              <a:lnSpc>
                <a:spcPct val="110000"/>
              </a:lnSpc>
            </a:pPr>
            <a:r>
              <a:rPr lang="en-US" sz="1200" dirty="0">
                <a:latin typeface="Segoe UI" panose="020B0502040204020203" pitchFamily="34" charset="0"/>
                <a:cs typeface="Segoe UI" panose="020B0502040204020203" pitchFamily="34" charset="0"/>
              </a:rPr>
              <a:t>Students who are given designated supports and accommodations who do not require them can also be given an unfair advantage over other students. </a:t>
            </a:r>
          </a:p>
          <a:p>
            <a:pPr>
              <a:lnSpc>
                <a:spcPct val="110000"/>
              </a:lnSpc>
            </a:pPr>
            <a:endParaRPr lang="en-US" sz="1200" dirty="0">
              <a:latin typeface="Segoe UI" panose="020B0502040204020203" pitchFamily="34" charset="0"/>
              <a:cs typeface="Segoe UI" panose="020B0502040204020203" pitchFamily="34" charset="0"/>
            </a:endParaRPr>
          </a:p>
          <a:p>
            <a:pPr>
              <a:lnSpc>
                <a:spcPct val="110000"/>
              </a:lnSpc>
            </a:pPr>
            <a:r>
              <a:rPr lang="en-US" sz="1200" dirty="0">
                <a:latin typeface="Segoe UI" panose="020B0502040204020203" pitchFamily="34" charset="0"/>
                <a:cs typeface="Segoe UI" panose="020B0502040204020203" pitchFamily="34" charset="0"/>
              </a:rPr>
              <a:t>Masking blocks off content that may be distracting for a student. Strikethrough allows student to cross out answer options.</a:t>
            </a:r>
          </a:p>
          <a:p>
            <a:pPr>
              <a:lnSpc>
                <a:spcPct val="110000"/>
              </a:lnSpc>
            </a:pPr>
            <a:endParaRPr lang="en-US" sz="1200" dirty="0">
              <a:latin typeface="Segoe UI" panose="020B0502040204020203" pitchFamily="34" charset="0"/>
              <a:cs typeface="Segoe UI" panose="020B0502040204020203" pitchFamily="34" charset="0"/>
            </a:endParaRPr>
          </a:p>
          <a:p>
            <a:pPr marL="0" marR="57150">
              <a:lnSpc>
                <a:spcPts val="1385"/>
              </a:lnSpc>
              <a:spcBef>
                <a:spcPts val="45"/>
              </a:spcBef>
              <a:spcAft>
                <a:spcPts val="0"/>
              </a:spcAft>
              <a:tabLst>
                <a:tab pos="520700" algn="l"/>
              </a:tabLst>
            </a:pPr>
            <a:r>
              <a:rPr lang="en-US" sz="1800" dirty="0">
                <a:effectLst/>
                <a:latin typeface="Calibri" panose="020F0502020204030204" pitchFamily="34" charset="0"/>
                <a:ea typeface="Calibri" panose="020F0502020204030204" pitchFamily="34" charset="0"/>
              </a:rPr>
              <a:t>There are two types</a:t>
            </a:r>
            <a:r>
              <a:rPr lang="en-US" sz="1800" spc="-75"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342900" marR="0" lvl="0" indent="-342900">
              <a:spcBef>
                <a:spcPts val="600"/>
              </a:spcBef>
              <a:spcAft>
                <a:spcPts val="600"/>
              </a:spcAft>
              <a:buSzPts val="1100"/>
              <a:buFont typeface="Courier New" panose="02070309020205020404" pitchFamily="49" charset="0"/>
              <a:buChar char="o"/>
            </a:pPr>
            <a:r>
              <a:rPr lang="en-US" sz="1800" b="1" spc="0" dirty="0">
                <a:effectLst/>
                <a:latin typeface="Calibri" panose="020F0502020204030204" pitchFamily="34" charset="0"/>
                <a:ea typeface="Calibri" panose="020F0502020204030204" pitchFamily="34" charset="0"/>
              </a:rPr>
              <a:t>Embedded </a:t>
            </a:r>
            <a:r>
              <a:rPr lang="en-US" sz="1800" spc="0" dirty="0">
                <a:effectLst/>
                <a:latin typeface="Calibri" panose="020F0502020204030204" pitchFamily="34" charset="0"/>
                <a:ea typeface="Calibri" panose="020F0502020204030204" pitchFamily="34" charset="0"/>
              </a:rPr>
              <a:t>(built-in tools and settings): Provided by the test delivery system; and </a:t>
            </a:r>
          </a:p>
          <a:p>
            <a:pPr marL="342900" marR="0" lvl="0" indent="-342900">
              <a:spcBef>
                <a:spcPts val="0"/>
              </a:spcBef>
              <a:spcAft>
                <a:spcPts val="0"/>
              </a:spcAft>
              <a:buSzPts val="1100"/>
              <a:buFont typeface="Courier New" panose="02070309020205020404" pitchFamily="49" charset="0"/>
              <a:buChar char="o"/>
            </a:pPr>
            <a:r>
              <a:rPr lang="en-US" sz="1800" b="1" spc="0" dirty="0">
                <a:effectLst/>
                <a:latin typeface="Calibri" panose="020F0502020204030204" pitchFamily="34" charset="0"/>
                <a:ea typeface="Calibri" panose="020F0502020204030204" pitchFamily="34" charset="0"/>
              </a:rPr>
              <a:t>Non-Embedded:</a:t>
            </a:r>
            <a:r>
              <a:rPr lang="en-US" sz="1800" spc="0" dirty="0">
                <a:effectLst/>
                <a:latin typeface="Calibri" panose="020F0502020204030204" pitchFamily="34" charset="0"/>
                <a:ea typeface="Calibri" panose="020F0502020204030204" pitchFamily="34" charset="0"/>
              </a:rPr>
              <a:t> Outside of the test delivery system. Provided to the student by the school.</a:t>
            </a:r>
          </a:p>
          <a:p>
            <a:pPr>
              <a:lnSpc>
                <a:spcPct val="110000"/>
              </a:lnSpc>
            </a:pPr>
            <a:endParaRPr lang="en-US" sz="1200" dirty="0">
              <a:latin typeface="Segoe UI" panose="020B0502040204020203" pitchFamily="34" charset="0"/>
              <a:cs typeface="Segoe UI" panose="020B0502040204020203" pitchFamily="34" charset="0"/>
            </a:endParaRPr>
          </a:p>
          <a:p>
            <a:pPr>
              <a:lnSpc>
                <a:spcPct val="110000"/>
              </a:lnSpc>
            </a:pPr>
            <a:endParaRPr lang="en-US" sz="1200" dirty="0">
              <a:latin typeface="Segoe UI" panose="020B0502040204020203" pitchFamily="34" charset="0"/>
              <a:cs typeface="Segoe UI" panose="020B0502040204020203" pitchFamily="34" charset="0"/>
            </a:endParaRPr>
          </a:p>
          <a:p>
            <a:pPr>
              <a:lnSpc>
                <a:spcPct val="110000"/>
              </a:lnSpc>
            </a:pPr>
            <a:r>
              <a:rPr lang="en-US" sz="1200" dirty="0">
                <a:latin typeface="Segoe UI" panose="020B0502040204020203" pitchFamily="34" charset="0"/>
                <a:cs typeface="Segoe UI" panose="020B0502040204020203" pitchFamily="34" charset="0"/>
              </a:rPr>
              <a:t>Em</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21</a:t>
            </a:fld>
            <a:endParaRPr lang="en-US" dirty="0"/>
          </a:p>
        </p:txBody>
      </p:sp>
    </p:spTree>
    <p:extLst>
      <p:ext uri="{BB962C8B-B14F-4D97-AF65-F5344CB8AC3E}">
        <p14:creationId xmlns:p14="http://schemas.microsoft.com/office/powerpoint/2010/main" val="3164971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a:t>
            </a:r>
          </a:p>
        </p:txBody>
      </p:sp>
      <p:sp>
        <p:nvSpPr>
          <p:cNvPr id="4" name="Slide Number Placeholder 3"/>
          <p:cNvSpPr>
            <a:spLocks noGrp="1"/>
          </p:cNvSpPr>
          <p:nvPr>
            <p:ph type="sldNum" sz="quarter" idx="5"/>
          </p:nvPr>
        </p:nvSpPr>
        <p:spPr/>
        <p:txBody>
          <a:bodyPr/>
          <a:lstStyle/>
          <a:p>
            <a:fld id="{FFF2176A-D3B9-49B5-AA71-1659E3401CC3}" type="slidenum">
              <a:rPr lang="en-US" smtClean="0"/>
              <a:t>22</a:t>
            </a:fld>
            <a:endParaRPr lang="en-US" dirty="0"/>
          </a:p>
        </p:txBody>
      </p:sp>
    </p:spTree>
    <p:extLst>
      <p:ext uri="{BB962C8B-B14F-4D97-AF65-F5344CB8AC3E}">
        <p14:creationId xmlns:p14="http://schemas.microsoft.com/office/powerpoint/2010/main" val="336279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a quick agenda here – I want to give you a quick overview of the </a:t>
            </a:r>
            <a:r>
              <a:rPr lang="en-US" dirty="0" err="1"/>
              <a:t>modulars</a:t>
            </a:r>
            <a:r>
              <a:rPr lang="en-US" dirty="0"/>
              <a:t> and interims, then we’ll briefly review how these assessments are administered. We’ll talk about how to access score reports and view student performance on these assessments, and then we’ll discuss how interims and </a:t>
            </a:r>
            <a:r>
              <a:rPr lang="en-US" dirty="0" err="1"/>
              <a:t>modulars</a:t>
            </a:r>
            <a:r>
              <a:rPr lang="en-US" dirty="0"/>
              <a:t> can support teaching and learning in the classroom. I do have some placeholders for questions at the end of each section, but if anything isn’t clear, please feel free to interrupt me to ask! Let’s dive in!</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24</a:t>
            </a:fld>
            <a:endParaRPr lang="en-US" dirty="0"/>
          </a:p>
        </p:txBody>
      </p:sp>
    </p:spTree>
    <p:extLst>
      <p:ext uri="{BB962C8B-B14F-4D97-AF65-F5344CB8AC3E}">
        <p14:creationId xmlns:p14="http://schemas.microsoft.com/office/powerpoint/2010/main" val="255411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Interims and Modulars are available right now – the test window for these generally starts in the fall and runs through the spring. This year we opened up the fall window about a month ago, on September 19, and the tests will be available through June 7, which is the end of the Summative test window as well.</a:t>
            </a:r>
          </a:p>
          <a:p>
            <a:r>
              <a:rPr lang="en-US" dirty="0"/>
              <a:t>These tests are included as part of the state’s contract with Cambium, so they are available to all schools in the state at no additional cost.</a:t>
            </a:r>
          </a:p>
          <a:p>
            <a:r>
              <a:rPr lang="en-US" dirty="0"/>
              <a:t>They are administered using the same platform as the NH SAS Summative assessments, which means that all of the same tools, accommodations, designated supports, etc. are available, and we support all the same devices and operating systems.</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25</a:t>
            </a:fld>
            <a:endParaRPr lang="en-US" dirty="0"/>
          </a:p>
        </p:txBody>
      </p:sp>
    </p:spTree>
    <p:extLst>
      <p:ext uri="{BB962C8B-B14F-4D97-AF65-F5344CB8AC3E}">
        <p14:creationId xmlns:p14="http://schemas.microsoft.com/office/powerpoint/2010/main" val="1177623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have a bit of a breakdown of the interims versus the </a:t>
            </a:r>
            <a:r>
              <a:rPr lang="en-US" dirty="0" err="1"/>
              <a:t>modulars</a:t>
            </a:r>
            <a:r>
              <a:rPr lang="en-US" dirty="0"/>
              <a:t>.</a:t>
            </a:r>
          </a:p>
          <a:p>
            <a:r>
              <a:rPr lang="en-US" dirty="0"/>
              <a:t>The Interims are comprehensive, computer-adaptive assessments. They are shorter than the Summative, but they are otherwise very similar. </a:t>
            </a:r>
          </a:p>
          <a:p>
            <a:r>
              <a:rPr lang="en-US" dirty="0"/>
              <a:t>There are approximately 30 items per test.</a:t>
            </a:r>
          </a:p>
          <a:p>
            <a:r>
              <a:rPr lang="en-US" dirty="0"/>
              <a:t>The Modulars, on the other hand, are short, fixed-form assessments with an average of 12-15 items per test</a:t>
            </a:r>
          </a:p>
          <a:p>
            <a:r>
              <a:rPr lang="en-US" dirty="0"/>
              <a:t>In both cases, students have an unlimited number of opportunities –they can test again and again. Because the interims are computer-adaptive, students may see different items in different tests, or they may see the same items in a different order. On the Modulars, students will always see the same items in the same order, but there are generally multiple tests covering the same topic or unit.</a:t>
            </a:r>
          </a:p>
          <a:p>
            <a:r>
              <a:rPr lang="en-US" dirty="0"/>
              <a:t>All of these tests are 100% machine-scored, and results are sent to the Centralized Reporting System immediately.</a:t>
            </a:r>
          </a:p>
          <a:p>
            <a:r>
              <a:rPr lang="en-US" dirty="0"/>
              <a:t>And, all of these tests can be given off-grade, so if, for example, you’re a 5</a:t>
            </a:r>
            <a:r>
              <a:rPr lang="en-US" baseline="30000" dirty="0"/>
              <a:t>th</a:t>
            </a:r>
            <a:r>
              <a:rPr lang="en-US" dirty="0"/>
              <a:t>-grade teacher, but you want to give your students a 4</a:t>
            </a:r>
            <a:r>
              <a:rPr lang="en-US" baseline="30000" dirty="0"/>
              <a:t>th</a:t>
            </a:r>
            <a:r>
              <a:rPr lang="en-US" dirty="0"/>
              <a:t>-grade test to check their foundations before you start working on concepts that build on that, you can. Or if you want to give those students a 6</a:t>
            </a:r>
            <a:r>
              <a:rPr lang="en-US" baseline="30000" dirty="0"/>
              <a:t>th</a:t>
            </a:r>
            <a:r>
              <a:rPr lang="en-US" dirty="0"/>
              <a:t>-grade test, you can! </a:t>
            </a:r>
          </a:p>
          <a:p>
            <a:r>
              <a:rPr lang="en-US" dirty="0"/>
              <a:t>One other thing to note is that while you must use the Secure Browser to administer the Interims – just like the </a:t>
            </a:r>
            <a:r>
              <a:rPr lang="en-US" dirty="0" err="1"/>
              <a:t>Summatives</a:t>
            </a:r>
            <a:r>
              <a:rPr lang="en-US" dirty="0"/>
              <a:t> – the </a:t>
            </a:r>
            <a:r>
              <a:rPr lang="en-US" dirty="0" err="1"/>
              <a:t>modulars</a:t>
            </a:r>
            <a:r>
              <a:rPr lang="en-US" dirty="0"/>
              <a:t> can be given as at-home assignments.</a:t>
            </a:r>
          </a:p>
          <a:p>
            <a:r>
              <a:rPr lang="en-US" dirty="0"/>
              <a:t>For those of you who have administered these before, I’ll note that we have done a major overhaul of these item banks, so you’ll see brand-new modular assessments, and the interim comprehensive bank draws from a completely different pool.</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26</a:t>
            </a:fld>
            <a:endParaRPr lang="en-US" dirty="0"/>
          </a:p>
        </p:txBody>
      </p:sp>
    </p:spTree>
    <p:extLst>
      <p:ext uri="{BB962C8B-B14F-4D97-AF65-F5344CB8AC3E}">
        <p14:creationId xmlns:p14="http://schemas.microsoft.com/office/powerpoint/2010/main" val="2387070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we’ll talk briefly about how to administer the interims and the </a:t>
            </a:r>
            <a:r>
              <a:rPr lang="en-US" dirty="0" err="1"/>
              <a:t>modulars</a:t>
            </a:r>
            <a:r>
              <a:rPr lang="en-US" dirty="0"/>
              <a:t>. Again, these tests use the same platform and tools that you’re used to if you’ve administered the Summative assessments.</a:t>
            </a:r>
          </a:p>
          <a:p>
            <a:endParaRPr lang="en-US" dirty="0"/>
          </a:p>
          <a:p>
            <a:r>
              <a:rPr lang="en-US" dirty="0"/>
              <a:t>One tool you may not be used to from the </a:t>
            </a:r>
            <a:r>
              <a:rPr lang="en-US" dirty="0" err="1"/>
              <a:t>Summatives</a:t>
            </a:r>
            <a:r>
              <a:rPr lang="en-US" dirty="0"/>
              <a:t> is the Assessment Viewing Application, or AVA, which allows educators to view the ELA and Math Modulars and the Science Interims.</a:t>
            </a:r>
          </a:p>
          <a:p>
            <a:r>
              <a:rPr lang="en-US" dirty="0"/>
              <a:t>Access to this tool is available via the New Hampshire Assessment Portal. You will need a username and password to access them – this is the same username and password you use to access any other CAI system.</a:t>
            </a:r>
          </a:p>
          <a:p>
            <a:r>
              <a:rPr lang="en-US" dirty="0"/>
              <a:t>I’m going to take us to the Portal now and do a live demonstration on how to access this tool.</a:t>
            </a:r>
          </a:p>
          <a:p>
            <a:r>
              <a:rPr lang="en-US" dirty="0"/>
              <a:t>Start by clicking on either the “Test Administration” or “District Coordinators” icon.</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27</a:t>
            </a:fld>
            <a:endParaRPr lang="en-US" dirty="0"/>
          </a:p>
        </p:txBody>
      </p:sp>
    </p:spTree>
    <p:extLst>
      <p:ext uri="{BB962C8B-B14F-4D97-AF65-F5344CB8AC3E}">
        <p14:creationId xmlns:p14="http://schemas.microsoft.com/office/powerpoint/2010/main" val="287904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 will be listed under “Preparing for Testing”.</a:t>
            </a:r>
          </a:p>
          <a:p>
            <a:r>
              <a:rPr lang="en-US" dirty="0"/>
              <a:t>You will log into AVA using the same username and password that you use for any other CAI system.</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28</a:t>
            </a:fld>
            <a:endParaRPr lang="en-US" dirty="0"/>
          </a:p>
        </p:txBody>
      </p:sp>
    </p:spTree>
    <p:extLst>
      <p:ext uri="{BB962C8B-B14F-4D97-AF65-F5344CB8AC3E}">
        <p14:creationId xmlns:p14="http://schemas.microsoft.com/office/powerpoint/2010/main" val="4207826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 grade, then a subject, then a test. </a:t>
            </a:r>
          </a:p>
          <a:p>
            <a:r>
              <a:rPr lang="en-US" dirty="0"/>
              <a:t>Remember, AVA will only show you fixed-form tests, so you cannot view the Comprehensive Interims for ELA and Math using this platform, as those are adaptive tests.</a:t>
            </a:r>
          </a:p>
          <a:p>
            <a:r>
              <a:rPr lang="en-US" dirty="0"/>
              <a:t>Once you select a test, you can move through it just like students do, with access to the same tools for zoom, masking, highlighting, and mark for review.</a:t>
            </a:r>
          </a:p>
          <a:p>
            <a:r>
              <a:rPr lang="en-US" dirty="0"/>
              <a:t>As I mentioned earlier, we have brand-new modular assessments this year, so those of you who have administered </a:t>
            </a:r>
            <a:r>
              <a:rPr lang="en-US" dirty="0" err="1"/>
              <a:t>modulars</a:t>
            </a:r>
            <a:r>
              <a:rPr lang="en-US" dirty="0"/>
              <a:t> in the past will want to take a moment to look at these to see which new assessment suits your needs.</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29</a:t>
            </a:fld>
            <a:endParaRPr lang="en-US" dirty="0"/>
          </a:p>
        </p:txBody>
      </p:sp>
    </p:spTree>
    <p:extLst>
      <p:ext uri="{BB962C8B-B14F-4D97-AF65-F5344CB8AC3E}">
        <p14:creationId xmlns:p14="http://schemas.microsoft.com/office/powerpoint/2010/main" val="332140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function of AVA is to allow teachers to preview Modular assessments to determine which ones are appropriate for their use case. But there are other ways you can use it!</a:t>
            </a:r>
          </a:p>
          <a:p>
            <a:r>
              <a:rPr lang="en-US" dirty="0"/>
              <a:t>Some teachers pull up an item in AVA to present a “problem of the day”, which students work on independently or collectively. </a:t>
            </a:r>
          </a:p>
          <a:p>
            <a:r>
              <a:rPr lang="en-US" dirty="0"/>
              <a:t>If you’ve already given one of the </a:t>
            </a:r>
            <a:r>
              <a:rPr lang="en-US" dirty="0" err="1"/>
              <a:t>modulars</a:t>
            </a:r>
            <a:r>
              <a:rPr lang="en-US" dirty="0"/>
              <a:t>, and you found that a significant number of students in your class got the same item wrong, you can pull it up in AVA and walk through it as a class – addressing common errors they may have made, or asking them what they found difficult about the item.</a:t>
            </a:r>
          </a:p>
          <a:p>
            <a:r>
              <a:rPr lang="en-US" dirty="0"/>
              <a:t>You can also use AVA as an opportunity to show students, other educators, or even parents what the items look like and how to navigate through the test.</a:t>
            </a:r>
          </a:p>
          <a:p>
            <a:r>
              <a:rPr lang="en-US" dirty="0"/>
              <a:t>A reminder that these are secure items, so you should not take any screenshots. And of course, never share your username/password with anyone!</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30</a:t>
            </a:fld>
            <a:endParaRPr lang="en-US" dirty="0"/>
          </a:p>
        </p:txBody>
      </p:sp>
    </p:spTree>
    <p:extLst>
      <p:ext uri="{BB962C8B-B14F-4D97-AF65-F5344CB8AC3E}">
        <p14:creationId xmlns:p14="http://schemas.microsoft.com/office/powerpoint/2010/main" val="158845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2</a:t>
            </a:fld>
            <a:endParaRPr lang="en-US" dirty="0"/>
          </a:p>
        </p:txBody>
      </p:sp>
    </p:spTree>
    <p:extLst>
      <p:ext uri="{BB962C8B-B14F-4D97-AF65-F5344CB8AC3E}">
        <p14:creationId xmlns:p14="http://schemas.microsoft.com/office/powerpoint/2010/main" val="55452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into the TA Interface using the same username/password you use for all CAI systems, and you’ll see this screen.</a:t>
            </a:r>
          </a:p>
          <a:p>
            <a:r>
              <a:rPr lang="en-US" dirty="0"/>
              <a:t>To start a session immediately, click “Start a new Session Now”</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31</a:t>
            </a:fld>
            <a:endParaRPr lang="en-US" dirty="0"/>
          </a:p>
        </p:txBody>
      </p:sp>
    </p:spTree>
    <p:extLst>
      <p:ext uri="{BB962C8B-B14F-4D97-AF65-F5344CB8AC3E}">
        <p14:creationId xmlns:p14="http://schemas.microsoft.com/office/powerpoint/2010/main" val="380992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first select a subject, then a category (Interim or Modular), and then the test you want to administer. One thing that is a little different here is that you’ll be asked to select a test reason. This is helpful when you’re looking at your reports later, because you can see if a test was a pre-test or a post-test, for example.</a:t>
            </a:r>
          </a:p>
          <a:p>
            <a:r>
              <a:rPr lang="en-US" dirty="0"/>
              <a:t>Once you’ve set up your session, hit “Start Live Session” and share your Session ID with students. In this case, the Session ID is “NH-Demo-13”. </a:t>
            </a:r>
          </a:p>
          <a:p>
            <a:r>
              <a:rPr lang="en-US" dirty="0"/>
              <a:t>Students will need this session ID in addition to their SSID and their first name as it appears in TIDE.</a:t>
            </a:r>
          </a:p>
          <a:p>
            <a:r>
              <a:rPr lang="en-US" dirty="0"/>
              <a:t>Approve students into the test, monitor testing, and when you’re finished, end the session. Just like the </a:t>
            </a:r>
            <a:r>
              <a:rPr lang="en-US" dirty="0" err="1"/>
              <a:t>Summatives</a:t>
            </a:r>
            <a:r>
              <a:rPr lang="en-US" dirty="0"/>
              <a:t>!</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32</a:t>
            </a:fld>
            <a:endParaRPr lang="en-US" dirty="0"/>
          </a:p>
        </p:txBody>
      </p:sp>
    </p:spTree>
    <p:extLst>
      <p:ext uri="{BB962C8B-B14F-4D97-AF65-F5344CB8AC3E}">
        <p14:creationId xmlns:p14="http://schemas.microsoft.com/office/powerpoint/2010/main" val="2466176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option that exists for the Modulars that doesn’t exist for the Interims or the </a:t>
            </a:r>
            <a:r>
              <a:rPr lang="en-US" dirty="0" err="1"/>
              <a:t>Sumamtives</a:t>
            </a:r>
            <a:r>
              <a:rPr lang="en-US" dirty="0"/>
              <a:t> is the “At-Home Assignments” tool. This allows you to set up test sessions so that students can take the tests at home, as homework. They can use the Secure Browser or a standard browser like Chrome, Firefox, or Safari. If students will be using one of those browsers, you can copy the link and share it with them using your classroom communication tools.</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33</a:t>
            </a:fld>
            <a:endParaRPr lang="en-US" dirty="0"/>
          </a:p>
        </p:txBody>
      </p:sp>
    </p:spTree>
    <p:extLst>
      <p:ext uri="{BB962C8B-B14F-4D97-AF65-F5344CB8AC3E}">
        <p14:creationId xmlns:p14="http://schemas.microsoft.com/office/powerpoint/2010/main" val="3979545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we’ll talk about how to access the score reports for the Modulars and Interims.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you’ve viewed your students’ scores for the </a:t>
            </a:r>
            <a:r>
              <a:rPr lang="en-US" dirty="0" err="1"/>
              <a:t>Summatives</a:t>
            </a:r>
            <a:r>
              <a:rPr lang="en-US" dirty="0"/>
              <a:t>, you’ll be familiar with this process. Navigate to the portal, select the appropriate user card, and then click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log in to the Reporting System, you’ll see this screen. This is for the 2023-2024 school year, so only interims and benchmark </a:t>
            </a:r>
            <a:r>
              <a:rPr lang="en-US" dirty="0" err="1"/>
              <a:t>modulars</a:t>
            </a:r>
            <a:r>
              <a:rPr lang="en-US" dirty="0"/>
              <a:t> are available. From this page you can also search for a specific student to access their scores for all tests, change the reporting time period, or edit rosters.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34</a:t>
            </a:fld>
            <a:endParaRPr lang="en-US" dirty="0"/>
          </a:p>
        </p:txBody>
      </p:sp>
    </p:spTree>
    <p:extLst>
      <p:ext uri="{BB962C8B-B14F-4D97-AF65-F5344CB8AC3E}">
        <p14:creationId xmlns:p14="http://schemas.microsoft.com/office/powerpoint/2010/main" val="1795925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what a dashboard looks like. On this page, I have selected all the possible tests.</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35</a:t>
            </a:fld>
            <a:endParaRPr lang="en-US" dirty="0"/>
          </a:p>
        </p:txBody>
      </p:sp>
    </p:spTree>
    <p:extLst>
      <p:ext uri="{BB962C8B-B14F-4D97-AF65-F5344CB8AC3E}">
        <p14:creationId xmlns:p14="http://schemas.microsoft.com/office/powerpoint/2010/main" val="1477190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click on the “Filters” menu, I can filter what I see. The available filters will change based on what you’re looking at, but here on this screen we can see the “test reasons” option. Using this, we can see the tests that were taken using a given test reason. You can see that when I selected “pre-instruction”, the number of tests on my dashboard went down.</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36</a:t>
            </a:fld>
            <a:endParaRPr lang="en-US" dirty="0"/>
          </a:p>
        </p:txBody>
      </p:sp>
    </p:spTree>
    <p:extLst>
      <p:ext uri="{BB962C8B-B14F-4D97-AF65-F5344CB8AC3E}">
        <p14:creationId xmlns:p14="http://schemas.microsoft.com/office/powerpoint/2010/main" val="2190552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select an assessment family, I then will see the tests in that family. Here I have selected “Interim ELA” and I will see all the Interim ELA tests my students have taken. These are demo students so there’s not the same Normal Distribution you would expect to see with actual students.</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37</a:t>
            </a:fld>
            <a:endParaRPr lang="en-US" dirty="0"/>
          </a:p>
        </p:txBody>
      </p:sp>
    </p:spTree>
    <p:extLst>
      <p:ext uri="{BB962C8B-B14F-4D97-AF65-F5344CB8AC3E}">
        <p14:creationId xmlns:p14="http://schemas.microsoft.com/office/powerpoint/2010/main" val="1256628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 select a test, I can see performance on that test. Here I have expanded the results for this modular to show performance by item. </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38</a:t>
            </a:fld>
            <a:endParaRPr lang="en-US" dirty="0"/>
          </a:p>
        </p:txBody>
      </p:sp>
    </p:spTree>
    <p:extLst>
      <p:ext uri="{BB962C8B-B14F-4D97-AF65-F5344CB8AC3E}">
        <p14:creationId xmlns:p14="http://schemas.microsoft.com/office/powerpoint/2010/main" val="3656268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click on the roster, I can see it broken out by student, and I can see which students got which items correct. Since this is a modular assessment, it’s a fixed-form test and all students saw the same items in the same order. This display isn’t available for interims, because those tests are adaptive. But we can see individual students’ item-level performance. So in this example, we can see that on question number 9, over half the class got 0 points on that item. So this might be an item that is a little more difficult for my students, and this is where we might pull up that item in AVA to work on it as a class and talk about approaches to solving the problem.</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39</a:t>
            </a:fld>
            <a:endParaRPr lang="en-US" dirty="0"/>
          </a:p>
        </p:txBody>
      </p:sp>
    </p:spTree>
    <p:extLst>
      <p:ext uri="{BB962C8B-B14F-4D97-AF65-F5344CB8AC3E}">
        <p14:creationId xmlns:p14="http://schemas.microsoft.com/office/powerpoint/2010/main" val="3460122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math item. I’ve redacted the correct answer for test security reasons, but you can see that this student did not get the answer correct. I’ve also toggled the “student settings” option ON, and you can see that this student has the aqua colored background setting. This feature lets you see the item the way it looks with the student’s embedded settings turned on.</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40</a:t>
            </a:fld>
            <a:endParaRPr lang="en-US" dirty="0"/>
          </a:p>
        </p:txBody>
      </p:sp>
    </p:spTree>
    <p:extLst>
      <p:ext uri="{BB962C8B-B14F-4D97-AF65-F5344CB8AC3E}">
        <p14:creationId xmlns:p14="http://schemas.microsoft.com/office/powerpoint/2010/main" val="230254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window is only for spring 2024. The regular testing window will resume next year.</a:t>
            </a:r>
          </a:p>
        </p:txBody>
      </p:sp>
      <p:sp>
        <p:nvSpPr>
          <p:cNvPr id="4" name="Slide Number Placeholder 3"/>
          <p:cNvSpPr>
            <a:spLocks noGrp="1"/>
          </p:cNvSpPr>
          <p:nvPr>
            <p:ph type="sldNum" sz="quarter" idx="5"/>
          </p:nvPr>
        </p:nvSpPr>
        <p:spPr/>
        <p:txBody>
          <a:bodyPr/>
          <a:lstStyle/>
          <a:p>
            <a:fld id="{FFF2176A-D3B9-49B5-AA71-1659E3401CC3}" type="slidenum">
              <a:rPr lang="en-US" smtClean="0"/>
              <a:t>4</a:t>
            </a:fld>
            <a:endParaRPr lang="en-US" dirty="0"/>
          </a:p>
        </p:txBody>
      </p:sp>
    </p:spTree>
    <p:extLst>
      <p:ext uri="{BB962C8B-B14F-4D97-AF65-F5344CB8AC3E}">
        <p14:creationId xmlns:p14="http://schemas.microsoft.com/office/powerpoint/2010/main" val="816429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to note as you look at the item-level scores for interims and </a:t>
            </a:r>
            <a:r>
              <a:rPr lang="en-US" dirty="0" err="1"/>
              <a:t>modulars</a:t>
            </a:r>
            <a:r>
              <a:rPr lang="en-US" dirty="0"/>
              <a:t>, items that are marked with the pen icon can be rescored. This is one of the things that differentiates these tests from the </a:t>
            </a:r>
            <a:r>
              <a:rPr lang="en-US" dirty="0" err="1"/>
              <a:t>Summatives</a:t>
            </a:r>
            <a:r>
              <a:rPr lang="en-US" dirty="0"/>
              <a:t> – all the items are machine scored but in some cases, a teacher can override that machine score. You might occasionally see an item that is flagged for you as one where the computer thinks you SHOULD review the score. </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41</a:t>
            </a:fld>
            <a:endParaRPr lang="en-US" dirty="0"/>
          </a:p>
        </p:txBody>
      </p:sp>
    </p:spTree>
    <p:extLst>
      <p:ext uri="{BB962C8B-B14F-4D97-AF65-F5344CB8AC3E}">
        <p14:creationId xmlns:p14="http://schemas.microsoft.com/office/powerpoint/2010/main" val="2800114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screenshot, I’m looking at the writing score for my student. At the top I can see the score, and then below you can see what happens if you click that pencil icon – I can change the score and add notes if I want to. If I were to scroll down on this page I would see the prompt that the student saw and also their essay. </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42</a:t>
            </a:fld>
            <a:endParaRPr lang="en-US" dirty="0"/>
          </a:p>
        </p:txBody>
      </p:sp>
    </p:spTree>
    <p:extLst>
      <p:ext uri="{BB962C8B-B14F-4D97-AF65-F5344CB8AC3E}">
        <p14:creationId xmlns:p14="http://schemas.microsoft.com/office/powerpoint/2010/main" val="2748674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mentioned earlier, the Interims, also known as Interim Comprehensives, are computer-adaptive tests that are shorter than the Summative assessment but which follow the same test blueprint. They can be administered at any point during the course of the school year to assess a class or individual students. The resulting data can help you understand your students’ strengths and weaknesses as you plan your lessons. </a:t>
            </a:r>
          </a:p>
          <a:p>
            <a:r>
              <a:rPr lang="en-US" dirty="0"/>
              <a:t>Again, these tests can be given off-grade, so, for example, a 5</a:t>
            </a:r>
            <a:r>
              <a:rPr lang="en-US" baseline="30000" dirty="0"/>
              <a:t>th</a:t>
            </a:r>
            <a:r>
              <a:rPr lang="en-US" dirty="0"/>
              <a:t>-grade teacher might choose to administer the 4</a:t>
            </a:r>
            <a:r>
              <a:rPr lang="en-US" baseline="30000" dirty="0"/>
              <a:t>th</a:t>
            </a:r>
            <a:r>
              <a:rPr lang="en-US" dirty="0"/>
              <a:t>-grade Math test in the fall to assess students’ understanding of foundational concepts that will be built on in 5</a:t>
            </a:r>
            <a:r>
              <a:rPr lang="en-US" baseline="30000" dirty="0"/>
              <a:t>th</a:t>
            </a:r>
            <a:r>
              <a:rPr lang="en-US" dirty="0"/>
              <a:t> grade. Based on the results, you might spend more time reinforcing certain concepts or skills that students need to understand in order to grasp the new material you’re presenting this year.</a:t>
            </a:r>
          </a:p>
          <a:p>
            <a:endParaRPr lang="en-US" dirty="0"/>
          </a:p>
          <a:p>
            <a:r>
              <a:rPr lang="en-US" dirty="0"/>
              <a:t>Because these assessments are delivered on the same platform as the Summative assessments, and aligned to the same blueprint, they are also great practice for students as they prepare to take the Summative assessment. If students have practice taking the Interims, then the </a:t>
            </a:r>
            <a:r>
              <a:rPr lang="en-US" dirty="0" err="1"/>
              <a:t>Summatives</a:t>
            </a:r>
            <a:r>
              <a:rPr lang="en-US" dirty="0"/>
              <a:t> will be familiar with them, and we don’t have to worry that students don’t understand how to interact with items, because they’ve been using the same tools all year. This also is a great way to practice using any accessibility technology or other accommodations to ensure that both students and test administrators are familiar with how they work. Again, we never want a student’s first experience with their accommodations to be on the day of the Summative test!</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43</a:t>
            </a:fld>
            <a:endParaRPr lang="en-US" dirty="0"/>
          </a:p>
        </p:txBody>
      </p:sp>
    </p:spTree>
    <p:extLst>
      <p:ext uri="{BB962C8B-B14F-4D97-AF65-F5344CB8AC3E}">
        <p14:creationId xmlns:p14="http://schemas.microsoft.com/office/powerpoint/2010/main" val="3030653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examples of ways that you can use the Modulars in your instruction. </a:t>
            </a:r>
          </a:p>
          <a:p>
            <a:r>
              <a:rPr lang="en-US" dirty="0"/>
              <a:t>You can administer them to the whole class as a pre-test or post-test to assess their knowledge both before and after a unit.</a:t>
            </a:r>
          </a:p>
          <a:p>
            <a:r>
              <a:rPr lang="en-US" dirty="0"/>
              <a:t>You can administer them to small groups of students as a tool to monitor progress.</a:t>
            </a:r>
          </a:p>
          <a:p>
            <a:r>
              <a:rPr lang="en-US" dirty="0"/>
              <a:t>These assessments can also be given as homework assignments, so that you have the advantage of the assessment data without needing to use instructional time.</a:t>
            </a:r>
          </a:p>
          <a:p>
            <a:r>
              <a:rPr lang="en-US" dirty="0"/>
              <a:t>As a reminder, these tests are not used by the State for accountability purposes – they are for New Hampshire educators to use to support teaching and learning in their classrooms.</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44</a:t>
            </a:fld>
            <a:endParaRPr lang="en-US" dirty="0"/>
          </a:p>
        </p:txBody>
      </p:sp>
    </p:spTree>
    <p:extLst>
      <p:ext uri="{BB962C8B-B14F-4D97-AF65-F5344CB8AC3E}">
        <p14:creationId xmlns:p14="http://schemas.microsoft.com/office/powerpoint/2010/main" val="892318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examples of ways that you can use the Modulars in your instruction. </a:t>
            </a:r>
          </a:p>
          <a:p>
            <a:r>
              <a:rPr lang="en-US" dirty="0"/>
              <a:t>You can administer them to the whole class as a pre-test or post-test to assess their knowledge both before and after a unit.</a:t>
            </a:r>
          </a:p>
          <a:p>
            <a:r>
              <a:rPr lang="en-US" dirty="0"/>
              <a:t>You can administer them to small groups of students as a tool to monitor progress.</a:t>
            </a:r>
          </a:p>
          <a:p>
            <a:r>
              <a:rPr lang="en-US" dirty="0"/>
              <a:t>These assessments can also be given as homework assignments, so that you have the advantage of the assessment data without needing to use instructional time.</a:t>
            </a:r>
          </a:p>
          <a:p>
            <a:r>
              <a:rPr lang="en-US"/>
              <a:t>As a reminder, these tests are not used by the State for accountability purposes – they are for New Hampshire educators to use to support teaching and learning in their classrooms.</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45</a:t>
            </a:fld>
            <a:endParaRPr lang="en-US" dirty="0"/>
          </a:p>
        </p:txBody>
      </p:sp>
    </p:spTree>
    <p:extLst>
      <p:ext uri="{BB962C8B-B14F-4D97-AF65-F5344CB8AC3E}">
        <p14:creationId xmlns:p14="http://schemas.microsoft.com/office/powerpoint/2010/main" val="1895557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a:t>
            </a:r>
          </a:p>
        </p:txBody>
      </p:sp>
      <p:sp>
        <p:nvSpPr>
          <p:cNvPr id="4" name="Slide Number Placeholder 3"/>
          <p:cNvSpPr>
            <a:spLocks noGrp="1"/>
          </p:cNvSpPr>
          <p:nvPr>
            <p:ph type="sldNum" sz="quarter" idx="5"/>
          </p:nvPr>
        </p:nvSpPr>
        <p:spPr/>
        <p:txBody>
          <a:bodyPr/>
          <a:lstStyle/>
          <a:p>
            <a:fld id="{FFF2176A-D3B9-49B5-AA71-1659E3401CC3}" type="slidenum">
              <a:rPr lang="en-US" smtClean="0"/>
              <a:t>46</a:t>
            </a:fld>
            <a:endParaRPr lang="en-US" dirty="0"/>
          </a:p>
        </p:txBody>
      </p:sp>
    </p:spTree>
    <p:extLst>
      <p:ext uri="{BB962C8B-B14F-4D97-AF65-F5344CB8AC3E}">
        <p14:creationId xmlns:p14="http://schemas.microsoft.com/office/powerpoint/2010/main" val="2221354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functions of rosters in the NH SAS?</a:t>
            </a:r>
          </a:p>
          <a:p>
            <a:r>
              <a:rPr lang="en-US" dirty="0"/>
              <a:t>The primary function of a roster is to associate students with their teachers. This association allows teachers to view their students results in the Reporting system. Teachers may ONLY view the results of students with whom they are associated via a roster.</a:t>
            </a:r>
          </a:p>
          <a:p>
            <a:r>
              <a:rPr lang="en-US" dirty="0"/>
              <a:t>Typically, a roster represents an entire classroom or a class period, but you can also use rosters to create sub-groups of students for reporting purposes or for certain tasks prior to testing.</a:t>
            </a:r>
          </a:p>
          <a:p>
            <a:r>
              <a:rPr lang="en-US" dirty="0"/>
              <a:t>Rosters can be based on any trait – for example, you can make a rosters of all the students who receive a certain accommodation, you can have a different roster for every class period. If you have reading groups, you can roster your students according to that, or maybe you have your classroom broken into houses or teams, you can use those as the basis for a roster.</a:t>
            </a:r>
          </a:p>
          <a:p>
            <a:r>
              <a:rPr lang="en-US" dirty="0"/>
              <a:t>Students can be in multiple rosters – both multiple rosters for a single teacher, and rosters for multiple teachers. So maybe for example you have a student who is in the same classroom most of the day but who gets pulled out for certain services or instruction, and you want that teacher to see their results, that student can be assigned to a roster for that teacher. Or if you’re doing any kind of team teaching. And of course if students have different teachers for math, English, and Science, they can be assigned to a roster for each of those teachers. </a:t>
            </a:r>
          </a:p>
          <a:p>
            <a:r>
              <a:rPr lang="en-US" dirty="0"/>
              <a:t>One thing to note is that CAI does not receive any demographic information from i4see about students in New Hampshire. So if you want to be able to compare subgroups based on gender, ethnicity, </a:t>
            </a:r>
            <a:r>
              <a:rPr lang="en-US" dirty="0" err="1"/>
              <a:t>etc</a:t>
            </a:r>
            <a:r>
              <a:rPr lang="en-US" dirty="0"/>
              <a:t>, you’ll need to manually create those rosters.</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48</a:t>
            </a:fld>
            <a:endParaRPr lang="en-US" dirty="0"/>
          </a:p>
        </p:txBody>
      </p:sp>
    </p:spTree>
    <p:extLst>
      <p:ext uri="{BB962C8B-B14F-4D97-AF65-F5344CB8AC3E}">
        <p14:creationId xmlns:p14="http://schemas.microsoft.com/office/powerpoint/2010/main" val="2083466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some guidelines for best practices regarding rosters.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mentioned, typically a roster includes a single class period or a classroom. While a roster can have up to 500 students, we recommend that you keep it to about 25-30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recommend using consistent naming conventions in your roster creation – e.g. Teacher Name-subject-class period. This makes it easier to identify the roster you are looking for when you have </a:t>
            </a:r>
            <a:r>
              <a:rPr lang="en-US" dirty="0" err="1"/>
              <a:t>mulitples</a:t>
            </a:r>
            <a:endParaRPr lang="en-US" dirty="0"/>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49</a:t>
            </a:fld>
            <a:endParaRPr lang="en-US" dirty="0"/>
          </a:p>
        </p:txBody>
      </p:sp>
    </p:spTree>
    <p:extLst>
      <p:ext uri="{BB962C8B-B14F-4D97-AF65-F5344CB8AC3E}">
        <p14:creationId xmlns:p14="http://schemas.microsoft.com/office/powerpoint/2010/main" val="1367942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rosters must be created manually – we don’t receive any information that can create automated rosters. </a:t>
            </a:r>
          </a:p>
          <a:p>
            <a:r>
              <a:rPr lang="en-US" dirty="0"/>
              <a:t>You can create a roster at any point during the school year, but teachers cannot view their students’ test results until those students are associated with them via a Roster. So I would definitely encourage you to do it prior to testing.</a:t>
            </a:r>
          </a:p>
          <a:p>
            <a:r>
              <a:rPr lang="en-US" dirty="0"/>
              <a:t>If you’re having teachers who can’t view their students’ scores, the first thing to ask is “are these students rostered to this teacher?”</a:t>
            </a:r>
          </a:p>
          <a:p>
            <a:r>
              <a:rPr lang="en-US" dirty="0"/>
              <a:t>Rosters can be created either in TIDE, or in the Reporting system. The process is functionally the same in both systems.</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50</a:t>
            </a:fld>
            <a:endParaRPr lang="en-US" dirty="0"/>
          </a:p>
        </p:txBody>
      </p:sp>
    </p:spTree>
    <p:extLst>
      <p:ext uri="{BB962C8B-B14F-4D97-AF65-F5344CB8AC3E}">
        <p14:creationId xmlns:p14="http://schemas.microsoft.com/office/powerpoint/2010/main" val="3061906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 roster in TIDE, first log into TIDE using the same username/password that you use for all CAI systems. You can get to TIDE by navigating to the portal, selecting either “test administration” or “District Coordinators” and then clicking on the “TIDE” card.</a:t>
            </a:r>
          </a:p>
          <a:p>
            <a:r>
              <a:rPr lang="en-US" dirty="0"/>
              <a:t>Once you have logged into TIDE, you’ll see a section on the left labeled “Preparing for testing”. This is where you’ll find the Rosters tool. You can Add a roster, view or edit existing rosters, or upload a roster.</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51</a:t>
            </a:fld>
            <a:endParaRPr lang="en-US" dirty="0"/>
          </a:p>
        </p:txBody>
      </p:sp>
    </p:spTree>
    <p:extLst>
      <p:ext uri="{BB962C8B-B14F-4D97-AF65-F5344CB8AC3E}">
        <p14:creationId xmlns:p14="http://schemas.microsoft.com/office/powerpoint/2010/main" val="121465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a:effectLst/>
                <a:latin typeface="Calibri" panose="020F0502020204030204" pitchFamily="34" charset="0"/>
                <a:ea typeface="Calibri" panose="020F0502020204030204" pitchFamily="34" charset="0"/>
              </a:rPr>
              <a:t>including students with disabilities and English learners</a:t>
            </a:r>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5</a:t>
            </a:fld>
            <a:endParaRPr lang="en-US" dirty="0"/>
          </a:p>
        </p:txBody>
      </p:sp>
    </p:spTree>
    <p:extLst>
      <p:ext uri="{BB962C8B-B14F-4D97-AF65-F5344CB8AC3E}">
        <p14:creationId xmlns:p14="http://schemas.microsoft.com/office/powerpoint/2010/main" val="3810033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of the Add Roster interface.</a:t>
            </a:r>
          </a:p>
          <a:p>
            <a:r>
              <a:rPr lang="en-US" dirty="0"/>
              <a:t>At the top [click], you can see the school details.</a:t>
            </a:r>
          </a:p>
          <a:p>
            <a:r>
              <a:rPr lang="en-US" dirty="0"/>
              <a:t>On the right [click], you can see the Roster details. This is where you would select the teacher for the roster and also give the roster a name.</a:t>
            </a:r>
          </a:p>
          <a:p>
            <a:r>
              <a:rPr lang="en-US" dirty="0"/>
              <a:t>Then on the left [click] we see “Find and Select Students”. This is where you search for the students to include in the roster. You can either use the “quick roster” function, which will pull all the students who meet your search criteria, or the “student search” tool, and search for specific students.</a:t>
            </a:r>
          </a:p>
          <a:p>
            <a:r>
              <a:rPr lang="en-US" dirty="0"/>
              <a:t>Students who are added to the roster will appear [click] on the right, under “selected students”.</a:t>
            </a:r>
          </a:p>
          <a:p>
            <a:r>
              <a:rPr lang="en-US" dirty="0"/>
              <a:t>We recommend that a roster be about 25-30 students, though you can have up to 500 students in a roster.</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52</a:t>
            </a:fld>
            <a:endParaRPr lang="en-US" dirty="0"/>
          </a:p>
        </p:txBody>
      </p:sp>
    </p:spTree>
    <p:extLst>
      <p:ext uri="{BB962C8B-B14F-4D97-AF65-F5344CB8AC3E}">
        <p14:creationId xmlns:p14="http://schemas.microsoft.com/office/powerpoint/2010/main" val="1638960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 quick roster, select your search criteria, and then select “create quick roster”. In the top example here, I searched for 5</a:t>
            </a:r>
            <a:r>
              <a:rPr lang="en-US" baseline="30000" dirty="0"/>
              <a:t>th</a:t>
            </a:r>
            <a:r>
              <a:rPr lang="en-US" dirty="0"/>
              <a:t> grade students.</a:t>
            </a:r>
          </a:p>
          <a:p>
            <a:r>
              <a:rPr lang="en-US" dirty="0"/>
              <a:t>If there are students in this roster I don’t want to include, I can remove them by clicking on the “X”. </a:t>
            </a:r>
          </a:p>
          <a:p>
            <a:r>
              <a:rPr lang="en-US" dirty="0"/>
              <a:t>Remember that CAI does not receive demographic information, so you cannot use this tool to create rosters based on demographic subgroups. But you can search by test settings and accommodations. In the bottom example here, I searched for all 5</a:t>
            </a:r>
            <a:r>
              <a:rPr lang="en-US" baseline="30000" dirty="0"/>
              <a:t>th</a:t>
            </a:r>
            <a:r>
              <a:rPr lang="en-US" dirty="0"/>
              <a:t> graders who use the speech-to-text tool for the ELA test, because I may want to test them in a separate setting so that they don’t disturb other students when they dictate their essays.</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53</a:t>
            </a:fld>
            <a:endParaRPr lang="en-US" dirty="0"/>
          </a:p>
        </p:txBody>
      </p:sp>
    </p:spTree>
    <p:extLst>
      <p:ext uri="{BB962C8B-B14F-4D97-AF65-F5344CB8AC3E}">
        <p14:creationId xmlns:p14="http://schemas.microsoft.com/office/powerpoint/2010/main" val="1150442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use the “Student Search” tab, which will allow you to search by SSID, name, grade level, or other criteria. Once you do your search, a list of students who meet those criteria will show up [click] on the left hand side. Click the plus to add them to your roster, which appears [click] on the right.</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54</a:t>
            </a:fld>
            <a:endParaRPr lang="en-US" dirty="0"/>
          </a:p>
        </p:txBody>
      </p:sp>
    </p:spTree>
    <p:extLst>
      <p:ext uri="{BB962C8B-B14F-4D97-AF65-F5344CB8AC3E}">
        <p14:creationId xmlns:p14="http://schemas.microsoft.com/office/powerpoint/2010/main" val="527977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or edit existing rosters, click on “view/edit rosters”. Select the teacher whose rosters you want to view, then click search. All the rosters that meet your criteria will show up in the search results pane. In this example, I have one roster.</a:t>
            </a:r>
          </a:p>
          <a:p>
            <a:r>
              <a:rPr lang="en-US" dirty="0"/>
              <a:t>From here, click the pencil icon next to the roster you want to look at more closely.</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55</a:t>
            </a:fld>
            <a:endParaRPr lang="en-US" dirty="0"/>
          </a:p>
        </p:txBody>
      </p:sp>
    </p:spTree>
    <p:extLst>
      <p:ext uri="{BB962C8B-B14F-4D97-AF65-F5344CB8AC3E}">
        <p14:creationId xmlns:p14="http://schemas.microsoft.com/office/powerpoint/2010/main" val="2620377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Clicking on the pencil icon takes you to the view/edit page. From here I can use the “find students” tool [click] to add more students to this roster, I can click the “x” next to a student’s name [click] to remove them from a roster, or I can change the name of the roster [click].</a:t>
            </a:r>
          </a:p>
          <a:p>
            <a:endParaRPr lang="en-US" dirty="0"/>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56</a:t>
            </a:fld>
            <a:endParaRPr lang="en-US" dirty="0"/>
          </a:p>
        </p:txBody>
      </p:sp>
    </p:spTree>
    <p:extLst>
      <p:ext uri="{BB962C8B-B14F-4D97-AF65-F5344CB8AC3E}">
        <p14:creationId xmlns:p14="http://schemas.microsoft.com/office/powerpoint/2010/main" val="3111236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view/edit rosters page, you can also print Access Codes, Test Tickets, or a list of the test settings and tools for the students in that roster. Or just the roster.</a:t>
            </a:r>
          </a:p>
          <a:p>
            <a:r>
              <a:rPr lang="en-US" dirty="0"/>
              <a:t>You can also export the roster to Excel or to a CSV file. Make sure the checkbox next to the roster you want to print or download is selected.</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57</a:t>
            </a:fld>
            <a:endParaRPr lang="en-US" dirty="0"/>
          </a:p>
        </p:txBody>
      </p:sp>
    </p:spTree>
    <p:extLst>
      <p:ext uri="{BB962C8B-B14F-4D97-AF65-F5344CB8AC3E}">
        <p14:creationId xmlns:p14="http://schemas.microsoft.com/office/powerpoint/2010/main" val="24222668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upload rosters.</a:t>
            </a:r>
          </a:p>
          <a:p>
            <a:r>
              <a:rPr lang="en-US" dirty="0"/>
              <a:t>To make sure your roster is properly formatted, start by downloading the roster template. Then edit the file, save it, and upload it to TIDE.</a:t>
            </a:r>
          </a:p>
          <a:p>
            <a:r>
              <a:rPr lang="en-US" dirty="0"/>
              <a:t>In the “Action” field, you can either ADD a student to a roster, or DELETE them from it.</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58</a:t>
            </a:fld>
            <a:endParaRPr lang="en-US" dirty="0"/>
          </a:p>
        </p:txBody>
      </p:sp>
    </p:spTree>
    <p:extLst>
      <p:ext uri="{BB962C8B-B14F-4D97-AF65-F5344CB8AC3E}">
        <p14:creationId xmlns:p14="http://schemas.microsoft.com/office/powerpoint/2010/main" val="24853803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 roster in the Reporting System, log into the system using the same username and password you use for all CAI systems. Once you do, on the right side of the screen, under “features and tools”, you’ll see “roster settings”. Select Add, Upload, or View/Edit. The process is exactly the same as it is in TIDE.</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59</a:t>
            </a:fld>
            <a:endParaRPr lang="en-US" dirty="0"/>
          </a:p>
        </p:txBody>
      </p:sp>
    </p:spTree>
    <p:extLst>
      <p:ext uri="{BB962C8B-B14F-4D97-AF65-F5344CB8AC3E}">
        <p14:creationId xmlns:p14="http://schemas.microsoft.com/office/powerpoint/2010/main" val="2814853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ways that Rosters can be valuable prior to test administration – </a:t>
            </a:r>
          </a:p>
          <a:p>
            <a:r>
              <a:rPr lang="en-US" dirty="0"/>
              <a:t>You can assign students to teachers so that teachers can view their results.</a:t>
            </a:r>
          </a:p>
          <a:p>
            <a:r>
              <a:rPr lang="en-US" dirty="0"/>
              <a:t>You can print test tickets by roster. Test tickets are documents that provide students with the information they need to log in (name, SSID).</a:t>
            </a:r>
          </a:p>
          <a:p>
            <a:r>
              <a:rPr lang="en-US" dirty="0"/>
              <a:t>You can print lists of students.</a:t>
            </a:r>
          </a:p>
          <a:p>
            <a:r>
              <a:rPr lang="en-US" dirty="0"/>
              <a:t>You can print a list of student test settings – this can be useful to verify that students’ settings are correct, or to identify students who may need to test in a separate setting or who may need unique equipment.</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60</a:t>
            </a:fld>
            <a:endParaRPr lang="en-US" dirty="0"/>
          </a:p>
        </p:txBody>
      </p:sp>
    </p:spTree>
    <p:extLst>
      <p:ext uri="{BB962C8B-B14F-4D97-AF65-F5344CB8AC3E}">
        <p14:creationId xmlns:p14="http://schemas.microsoft.com/office/powerpoint/2010/main" val="223633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testing, rosters are useful in the Reporting system. Teachers can see test results for students who are rostered to them.</a:t>
            </a:r>
          </a:p>
          <a:p>
            <a:r>
              <a:rPr lang="en-US" dirty="0"/>
              <a:t>Depending on the rosters that you’ve created, this can help you see the performance of different groups of students as compared to each other. You’ll recall we mentioned reading groups in the beginning as a possible example of a roster category. If you’ve created rosters for each reading group, you can compare their performance at the roster level against each other. In this screenshot, you can see that we are looking at the “performance by roster” page, and there are multiple rosters that have different performance breakdowns.</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61</a:t>
            </a:fld>
            <a:endParaRPr lang="en-US" dirty="0"/>
          </a:p>
        </p:txBody>
      </p:sp>
    </p:spTree>
    <p:extLst>
      <p:ext uri="{BB962C8B-B14F-4D97-AF65-F5344CB8AC3E}">
        <p14:creationId xmlns:p14="http://schemas.microsoft.com/office/powerpoint/2010/main" val="47873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6</a:t>
            </a:fld>
            <a:endParaRPr lang="en-US" dirty="0"/>
          </a:p>
        </p:txBody>
      </p:sp>
    </p:spTree>
    <p:extLst>
      <p:ext uri="{BB962C8B-B14F-4D97-AF65-F5344CB8AC3E}">
        <p14:creationId xmlns:p14="http://schemas.microsoft.com/office/powerpoint/2010/main" val="2878329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a:t>
            </a:r>
          </a:p>
        </p:txBody>
      </p:sp>
      <p:sp>
        <p:nvSpPr>
          <p:cNvPr id="4" name="Slide Number Placeholder 3"/>
          <p:cNvSpPr>
            <a:spLocks noGrp="1"/>
          </p:cNvSpPr>
          <p:nvPr>
            <p:ph type="sldNum" sz="quarter" idx="5"/>
          </p:nvPr>
        </p:nvSpPr>
        <p:spPr/>
        <p:txBody>
          <a:bodyPr/>
          <a:lstStyle/>
          <a:p>
            <a:fld id="{FFF2176A-D3B9-49B5-AA71-1659E3401CC3}" type="slidenum">
              <a:rPr lang="en-US" smtClean="0"/>
              <a:t>62</a:t>
            </a:fld>
            <a:endParaRPr lang="en-US" dirty="0"/>
          </a:p>
        </p:txBody>
      </p:sp>
    </p:spTree>
    <p:extLst>
      <p:ext uri="{BB962C8B-B14F-4D97-AF65-F5344CB8AC3E}">
        <p14:creationId xmlns:p14="http://schemas.microsoft.com/office/powerpoint/2010/main" val="26021146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64</a:t>
            </a:fld>
            <a:endParaRPr lang="en-US" dirty="0"/>
          </a:p>
        </p:txBody>
      </p:sp>
    </p:spTree>
    <p:extLst>
      <p:ext uri="{BB962C8B-B14F-4D97-AF65-F5344CB8AC3E}">
        <p14:creationId xmlns:p14="http://schemas.microsoft.com/office/powerpoint/2010/main" val="40684840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65</a:t>
            </a:fld>
            <a:endParaRPr lang="en-US" dirty="0"/>
          </a:p>
        </p:txBody>
      </p:sp>
    </p:spTree>
    <p:extLst>
      <p:ext uri="{BB962C8B-B14F-4D97-AF65-F5344CB8AC3E}">
        <p14:creationId xmlns:p14="http://schemas.microsoft.com/office/powerpoint/2010/main" val="34557971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66</a:t>
            </a:fld>
            <a:endParaRPr lang="en-US" dirty="0"/>
          </a:p>
        </p:txBody>
      </p:sp>
    </p:spTree>
    <p:extLst>
      <p:ext uri="{BB962C8B-B14F-4D97-AF65-F5344CB8AC3E}">
        <p14:creationId xmlns:p14="http://schemas.microsoft.com/office/powerpoint/2010/main" val="32915864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67</a:t>
            </a:fld>
            <a:endParaRPr lang="en-US" dirty="0"/>
          </a:p>
        </p:txBody>
      </p:sp>
    </p:spTree>
    <p:extLst>
      <p:ext uri="{BB962C8B-B14F-4D97-AF65-F5344CB8AC3E}">
        <p14:creationId xmlns:p14="http://schemas.microsoft.com/office/powerpoint/2010/main" val="3531315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68</a:t>
            </a:fld>
            <a:endParaRPr lang="en-US" dirty="0"/>
          </a:p>
        </p:txBody>
      </p:sp>
    </p:spTree>
    <p:extLst>
      <p:ext uri="{BB962C8B-B14F-4D97-AF65-F5344CB8AC3E}">
        <p14:creationId xmlns:p14="http://schemas.microsoft.com/office/powerpoint/2010/main" val="26243949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69</a:t>
            </a:fld>
            <a:endParaRPr lang="en-US" dirty="0"/>
          </a:p>
        </p:txBody>
      </p:sp>
    </p:spTree>
    <p:extLst>
      <p:ext uri="{BB962C8B-B14F-4D97-AF65-F5344CB8AC3E}">
        <p14:creationId xmlns:p14="http://schemas.microsoft.com/office/powerpoint/2010/main" val="13091288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70</a:t>
            </a:fld>
            <a:endParaRPr lang="en-US" dirty="0"/>
          </a:p>
        </p:txBody>
      </p:sp>
    </p:spTree>
    <p:extLst>
      <p:ext uri="{BB962C8B-B14F-4D97-AF65-F5344CB8AC3E}">
        <p14:creationId xmlns:p14="http://schemas.microsoft.com/office/powerpoint/2010/main" val="25408787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71</a:t>
            </a:fld>
            <a:endParaRPr lang="en-US" dirty="0"/>
          </a:p>
        </p:txBody>
      </p:sp>
    </p:spTree>
    <p:extLst>
      <p:ext uri="{BB962C8B-B14F-4D97-AF65-F5344CB8AC3E}">
        <p14:creationId xmlns:p14="http://schemas.microsoft.com/office/powerpoint/2010/main" val="1631739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72</a:t>
            </a:fld>
            <a:endParaRPr lang="en-US" dirty="0"/>
          </a:p>
        </p:txBody>
      </p:sp>
    </p:spTree>
    <p:extLst>
      <p:ext uri="{BB962C8B-B14F-4D97-AF65-F5344CB8AC3E}">
        <p14:creationId xmlns:p14="http://schemas.microsoft.com/office/powerpoint/2010/main" val="66698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Roles Involved with Testing:</a:t>
            </a:r>
          </a:p>
          <a:p>
            <a:pPr>
              <a:lnSpc>
                <a:spcPct val="100000"/>
              </a:lnSpc>
            </a:pPr>
            <a:r>
              <a:rPr lang="en-US" dirty="0"/>
              <a:t>Assessment/curriculum coordinators</a:t>
            </a:r>
          </a:p>
          <a:p>
            <a:pPr>
              <a:lnSpc>
                <a:spcPct val="100000"/>
              </a:lnSpc>
            </a:pPr>
            <a:r>
              <a:rPr lang="en-US" dirty="0"/>
              <a:t>District and building level test coordinators</a:t>
            </a:r>
          </a:p>
          <a:p>
            <a:pPr>
              <a:lnSpc>
                <a:spcPct val="100000"/>
              </a:lnSpc>
            </a:pPr>
            <a:r>
              <a:rPr lang="en-US" dirty="0"/>
              <a:t>Technology coordinators and tech staff</a:t>
            </a:r>
          </a:p>
          <a:p>
            <a:pPr>
              <a:lnSpc>
                <a:spcPct val="100000"/>
              </a:lnSpc>
            </a:pPr>
            <a:r>
              <a:rPr lang="en-US" dirty="0"/>
              <a:t>i4see coordinators/local security administrators</a:t>
            </a:r>
          </a:p>
          <a:p>
            <a:pPr>
              <a:lnSpc>
                <a:spcPct val="100000"/>
              </a:lnSpc>
            </a:pPr>
            <a:r>
              <a:rPr lang="en-US" dirty="0"/>
              <a:t>School administration and administrative staff, includes special education staff </a:t>
            </a:r>
          </a:p>
          <a:p>
            <a:pPr>
              <a:lnSpc>
                <a:spcPct val="100000"/>
              </a:lnSpc>
            </a:pPr>
            <a:r>
              <a:rPr lang="en-US" dirty="0"/>
              <a:t>Test administrators/proctors/teachers</a:t>
            </a:r>
          </a:p>
          <a:p>
            <a:pPr>
              <a:lnSpc>
                <a:spcPct val="100000"/>
              </a:lnSpc>
            </a:pPr>
            <a:r>
              <a:rPr lang="en-US" dirty="0"/>
              <a:t>Hall monitors</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8</a:t>
            </a:fld>
            <a:endParaRPr lang="en-US" dirty="0"/>
          </a:p>
        </p:txBody>
      </p:sp>
    </p:spTree>
    <p:extLst>
      <p:ext uri="{BB962C8B-B14F-4D97-AF65-F5344CB8AC3E}">
        <p14:creationId xmlns:p14="http://schemas.microsoft.com/office/powerpoint/2010/main" val="38758313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74</a:t>
            </a:fld>
            <a:endParaRPr lang="en-US" dirty="0"/>
          </a:p>
        </p:txBody>
      </p:sp>
    </p:spTree>
    <p:extLst>
      <p:ext uri="{BB962C8B-B14F-4D97-AF65-F5344CB8AC3E}">
        <p14:creationId xmlns:p14="http://schemas.microsoft.com/office/powerpoint/2010/main" val="3643363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75</a:t>
            </a:fld>
            <a:endParaRPr lang="en-US" dirty="0"/>
          </a:p>
        </p:txBody>
      </p:sp>
    </p:spTree>
    <p:extLst>
      <p:ext uri="{BB962C8B-B14F-4D97-AF65-F5344CB8AC3E}">
        <p14:creationId xmlns:p14="http://schemas.microsoft.com/office/powerpoint/2010/main" val="32464054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77</a:t>
            </a:fld>
            <a:endParaRPr lang="en-US" dirty="0"/>
          </a:p>
        </p:txBody>
      </p:sp>
    </p:spTree>
    <p:extLst>
      <p:ext uri="{BB962C8B-B14F-4D97-AF65-F5344CB8AC3E}">
        <p14:creationId xmlns:p14="http://schemas.microsoft.com/office/powerpoint/2010/main" val="12061499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a:t>
            </a:r>
          </a:p>
        </p:txBody>
      </p:sp>
      <p:sp>
        <p:nvSpPr>
          <p:cNvPr id="4" name="Slide Number Placeholder 3"/>
          <p:cNvSpPr>
            <a:spLocks noGrp="1"/>
          </p:cNvSpPr>
          <p:nvPr>
            <p:ph type="sldNum" sz="quarter" idx="5"/>
          </p:nvPr>
        </p:nvSpPr>
        <p:spPr/>
        <p:txBody>
          <a:bodyPr/>
          <a:lstStyle/>
          <a:p>
            <a:fld id="{FFF2176A-D3B9-49B5-AA71-1659E3401CC3}" type="slidenum">
              <a:rPr lang="en-US" smtClean="0"/>
              <a:t>79</a:t>
            </a:fld>
            <a:endParaRPr lang="en-US" dirty="0"/>
          </a:p>
        </p:txBody>
      </p:sp>
    </p:spTree>
    <p:extLst>
      <p:ext uri="{BB962C8B-B14F-4D97-AF65-F5344CB8AC3E}">
        <p14:creationId xmlns:p14="http://schemas.microsoft.com/office/powerpoint/2010/main" val="21397069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Families in New Hampshire can access their student scores directly from the Family Portal. The family portal is fully integrated with CRS, so scores appear in near real time. This slide shows an image of the login page. Families will need three pieces of information to access their students’ scores:</a:t>
            </a:r>
          </a:p>
          <a:p>
            <a:endParaRPr lang="en-US" dirty="0"/>
          </a:p>
          <a:p>
            <a:pPr marL="228600" indent="-228600">
              <a:buFont typeface="+mj-lt"/>
              <a:buAutoNum type="arabicPeriod"/>
            </a:pPr>
            <a:r>
              <a:rPr lang="en-US" dirty="0"/>
              <a:t>Access code – this is a six character code that families will get from their school.</a:t>
            </a:r>
          </a:p>
          <a:p>
            <a:pPr marL="228600" indent="-228600">
              <a:buFont typeface="+mj-lt"/>
              <a:buAutoNum type="arabicPeriod"/>
            </a:pPr>
            <a:r>
              <a:rPr lang="en-US" dirty="0"/>
              <a:t>DOB</a:t>
            </a:r>
          </a:p>
          <a:p>
            <a:pPr marL="228600" indent="-228600">
              <a:buFont typeface="+mj-lt"/>
              <a:buAutoNum type="arabicPeriod"/>
            </a:pPr>
            <a:r>
              <a:rPr lang="en-US" dirty="0"/>
              <a:t>Student’s first name</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81</a:t>
            </a:fld>
            <a:endParaRPr lang="en-US" dirty="0"/>
          </a:p>
        </p:txBody>
      </p:sp>
    </p:spTree>
    <p:extLst>
      <p:ext uri="{BB962C8B-B14F-4D97-AF65-F5344CB8AC3E}">
        <p14:creationId xmlns:p14="http://schemas.microsoft.com/office/powerpoint/2010/main" val="5362864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screen that users see after logging in is the landing page. The landing page shows all the student’s most recent SAS tests in order of most date taken. Each test appears in a subject card that displays the student’s overall score, performance level, and text describing the performance level. There is also a Download Detailed Report option in each subject card where the user can download and Individual Student Report, which is the same ISR that is available in CRS.</a:t>
            </a:r>
          </a:p>
          <a:p>
            <a:endParaRPr lang="en-US" dirty="0"/>
          </a:p>
          <a:p>
            <a:r>
              <a:rPr lang="en-US" dirty="0"/>
              <a:t>Users can also view test scores from previous school years using the drop-down at the top of the page.</a:t>
            </a:r>
          </a:p>
          <a:p>
            <a:endParaRPr lang="en-US" dirty="0"/>
          </a:p>
          <a:p>
            <a:r>
              <a:rPr lang="en-US" dirty="0"/>
              <a:t>Finally, there is a glossary, interactive guide, and resources meant to help build families’ assessment literacy.</a:t>
            </a:r>
          </a:p>
          <a:p>
            <a:endParaRPr lang="en-US" dirty="0"/>
          </a:p>
          <a:p>
            <a:r>
              <a:rPr lang="en-US" dirty="0"/>
              <a:t>To advance to the subject page from the landing page, click on the View All link on the top right of any subject card.</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82</a:t>
            </a:fld>
            <a:endParaRPr lang="en-US" dirty="0"/>
          </a:p>
        </p:txBody>
      </p:sp>
    </p:spTree>
    <p:extLst>
      <p:ext uri="{BB962C8B-B14F-4D97-AF65-F5344CB8AC3E}">
        <p14:creationId xmlns:p14="http://schemas.microsoft.com/office/powerpoint/2010/main" val="35558091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a:t>
            </a:r>
          </a:p>
        </p:txBody>
      </p:sp>
      <p:sp>
        <p:nvSpPr>
          <p:cNvPr id="4" name="Slide Number Placeholder 3"/>
          <p:cNvSpPr>
            <a:spLocks noGrp="1"/>
          </p:cNvSpPr>
          <p:nvPr>
            <p:ph type="sldNum" sz="quarter" idx="5"/>
          </p:nvPr>
        </p:nvSpPr>
        <p:spPr/>
        <p:txBody>
          <a:bodyPr/>
          <a:lstStyle/>
          <a:p>
            <a:fld id="{FFF2176A-D3B9-49B5-AA71-1659E3401CC3}" type="slidenum">
              <a:rPr lang="en-US" smtClean="0"/>
              <a:t>83</a:t>
            </a:fld>
            <a:endParaRPr lang="en-US" dirty="0"/>
          </a:p>
        </p:txBody>
      </p:sp>
    </p:spTree>
    <p:extLst>
      <p:ext uri="{BB962C8B-B14F-4D97-AF65-F5344CB8AC3E}">
        <p14:creationId xmlns:p14="http://schemas.microsoft.com/office/powerpoint/2010/main" val="34206608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84</a:t>
            </a:fld>
            <a:endParaRPr lang="en-US" dirty="0"/>
          </a:p>
        </p:txBody>
      </p:sp>
    </p:spTree>
    <p:extLst>
      <p:ext uri="{BB962C8B-B14F-4D97-AF65-F5344CB8AC3E}">
        <p14:creationId xmlns:p14="http://schemas.microsoft.com/office/powerpoint/2010/main" val="13235046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85</a:t>
            </a:fld>
            <a:endParaRPr lang="en-US" dirty="0"/>
          </a:p>
        </p:txBody>
      </p:sp>
    </p:spTree>
    <p:extLst>
      <p:ext uri="{BB962C8B-B14F-4D97-AF65-F5344CB8AC3E}">
        <p14:creationId xmlns:p14="http://schemas.microsoft.com/office/powerpoint/2010/main" val="2748877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Test security is the actions we take to ensure test content and student responses are protected so that test scores are accurate and meaningful. </a:t>
            </a:r>
          </a:p>
          <a:p>
            <a:endParaRPr lang="en-US" dirty="0">
              <a:latin typeface="Segoe UI" panose="020B0502040204020203" pitchFamily="34" charset="0"/>
              <a:cs typeface="Segoe UI" panose="020B0502040204020203" pitchFamily="34" charset="0"/>
            </a:endParaRPr>
          </a:p>
          <a:p>
            <a:r>
              <a:rPr lang="en-US" dirty="0"/>
              <a:t>The primary goal of test security is to protect the integrity of the assessment and to ensure student test results are accurate and meaningful.</a:t>
            </a:r>
          </a:p>
          <a:p>
            <a:endParaRPr lang="en-US" dirty="0"/>
          </a:p>
          <a:p>
            <a:r>
              <a:rPr lang="en-US" dirty="0"/>
              <a:t>Test materials must be kept in a secure location when not being used in a test administration. Items considered secure test materials include, but not limited to:</a:t>
            </a:r>
          </a:p>
          <a:p>
            <a:pPr marL="1371600" indent="-457200"/>
            <a:r>
              <a:rPr lang="en-US" dirty="0"/>
              <a:t>Digital assessments</a:t>
            </a:r>
          </a:p>
          <a:p>
            <a:pPr marL="1371600" indent="-457200"/>
            <a:r>
              <a:rPr lang="en-US" dirty="0"/>
              <a:t>Student test tickets</a:t>
            </a:r>
          </a:p>
          <a:p>
            <a:pPr marL="1371600" indent="-457200"/>
            <a:r>
              <a:rPr lang="en-US" dirty="0"/>
              <a:t>Student white boards</a:t>
            </a:r>
          </a:p>
          <a:p>
            <a:pPr marL="1371600" indent="-457200"/>
            <a:r>
              <a:rPr lang="en-US" dirty="0"/>
              <a:t>Scratch paper</a:t>
            </a:r>
          </a:p>
          <a:p>
            <a:pPr marL="1371600" indent="-457200"/>
            <a:r>
              <a:rPr lang="en-US" dirty="0"/>
              <a:t>Student information</a:t>
            </a:r>
          </a:p>
          <a:p>
            <a:endParaRPr lang="en-US" dirty="0"/>
          </a:p>
          <a:p>
            <a:endParaRPr lang="en-US"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9</a:t>
            </a:fld>
            <a:endParaRPr lang="en-US" dirty="0"/>
          </a:p>
        </p:txBody>
      </p:sp>
    </p:spTree>
    <p:extLst>
      <p:ext uri="{BB962C8B-B14F-4D97-AF65-F5344CB8AC3E}">
        <p14:creationId xmlns:p14="http://schemas.microsoft.com/office/powerpoint/2010/main" val="403844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In rare cases where test questions, passages or prompts have been posted on social media, the district must immediately work to remove the secure material from social media and any electronic device(s) and contact NHED Office of Assessment.</a:t>
            </a:r>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13</a:t>
            </a:fld>
            <a:endParaRPr lang="en-US" dirty="0"/>
          </a:p>
        </p:txBody>
      </p:sp>
    </p:spTree>
    <p:extLst>
      <p:ext uri="{BB962C8B-B14F-4D97-AF65-F5344CB8AC3E}">
        <p14:creationId xmlns:p14="http://schemas.microsoft.com/office/powerpoint/2010/main" val="289240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b="1" dirty="0">
                <a:solidFill>
                  <a:srgbClr val="20221D"/>
                </a:solidFill>
                <a:latin typeface="Arial" panose="020B0604020202020204" pitchFamily="34" charset="0"/>
                <a:ea typeface="Arial" panose="020B0604020202020204" pitchFamily="34" charset="0"/>
              </a:rPr>
              <a:t>Test administrator: Do</a:t>
            </a:r>
            <a:r>
              <a:rPr lang="en-US" sz="1800" b="1" spc="-46" dirty="0">
                <a:solidFill>
                  <a:srgbClr val="20221D"/>
                </a:solidFill>
                <a:latin typeface="Arial" panose="020B0604020202020204" pitchFamily="34" charset="0"/>
                <a:ea typeface="Arial" panose="020B0604020202020204" pitchFamily="34" charset="0"/>
              </a:rPr>
              <a:t> </a:t>
            </a:r>
            <a:r>
              <a:rPr lang="en-US" sz="1800" b="1" dirty="0">
                <a:solidFill>
                  <a:srgbClr val="20221D"/>
                </a:solidFill>
                <a:latin typeface="Arial" panose="020B0604020202020204" pitchFamily="34" charset="0"/>
                <a:ea typeface="Arial" panose="020B0604020202020204" pitchFamily="34" charset="0"/>
              </a:rPr>
              <a:t>you</a:t>
            </a:r>
            <a:r>
              <a:rPr lang="en-US" sz="1800" b="1" spc="-46" dirty="0">
                <a:solidFill>
                  <a:srgbClr val="20221D"/>
                </a:solidFill>
                <a:latin typeface="Arial" panose="020B0604020202020204" pitchFamily="34" charset="0"/>
                <a:ea typeface="Arial" panose="020B0604020202020204" pitchFamily="34" charset="0"/>
              </a:rPr>
              <a:t> </a:t>
            </a:r>
            <a:r>
              <a:rPr lang="en-US" sz="1800" b="1" dirty="0">
                <a:solidFill>
                  <a:srgbClr val="20221D"/>
                </a:solidFill>
                <a:latin typeface="Arial" panose="020B0604020202020204" pitchFamily="34" charset="0"/>
                <a:ea typeface="Arial" panose="020B0604020202020204" pitchFamily="34" charset="0"/>
              </a:rPr>
              <a:t>have</a:t>
            </a:r>
            <a:r>
              <a:rPr lang="en-US" sz="1800" b="1" spc="-46" dirty="0">
                <a:solidFill>
                  <a:srgbClr val="20221D"/>
                </a:solidFill>
                <a:latin typeface="Arial" panose="020B0604020202020204" pitchFamily="34" charset="0"/>
                <a:ea typeface="Arial" panose="020B0604020202020204" pitchFamily="34" charset="0"/>
              </a:rPr>
              <a:t> </a:t>
            </a:r>
            <a:r>
              <a:rPr lang="en-US" sz="1800" b="1" dirty="0">
                <a:solidFill>
                  <a:srgbClr val="20221D"/>
                </a:solidFill>
                <a:latin typeface="Arial" panose="020B0604020202020204" pitchFamily="34" charset="0"/>
                <a:ea typeface="Arial" panose="020B0604020202020204" pitchFamily="34" charset="0"/>
              </a:rPr>
              <a:t>earbuds</a:t>
            </a:r>
            <a:r>
              <a:rPr lang="en-US" sz="1800" b="1" spc="-46" dirty="0">
                <a:solidFill>
                  <a:srgbClr val="20221D"/>
                </a:solidFill>
                <a:latin typeface="Arial" panose="020B0604020202020204" pitchFamily="34" charset="0"/>
                <a:ea typeface="Arial" panose="020B0604020202020204" pitchFamily="34" charset="0"/>
              </a:rPr>
              <a:t> </a:t>
            </a:r>
            <a:r>
              <a:rPr lang="en-US" sz="1800" b="1" dirty="0">
                <a:solidFill>
                  <a:srgbClr val="20221D"/>
                </a:solidFill>
                <a:latin typeface="Arial" panose="020B0604020202020204" pitchFamily="34" charset="0"/>
                <a:ea typeface="Arial" panose="020B0604020202020204" pitchFamily="34" charset="0"/>
              </a:rPr>
              <a:t>in</a:t>
            </a:r>
            <a:r>
              <a:rPr lang="en-US" sz="1800" b="1" spc="-46" dirty="0">
                <a:solidFill>
                  <a:srgbClr val="20221D"/>
                </a:solidFill>
                <a:latin typeface="Arial" panose="020B0604020202020204" pitchFamily="34" charset="0"/>
                <a:ea typeface="Arial" panose="020B0604020202020204" pitchFamily="34" charset="0"/>
              </a:rPr>
              <a:t> </a:t>
            </a:r>
            <a:r>
              <a:rPr lang="en-US" sz="1800" b="1" dirty="0">
                <a:solidFill>
                  <a:srgbClr val="20221D"/>
                </a:solidFill>
                <a:latin typeface="Arial" panose="020B0604020202020204" pitchFamily="34" charset="0"/>
                <a:ea typeface="Arial" panose="020B0604020202020204" pitchFamily="34" charset="0"/>
              </a:rPr>
              <a:t>your</a:t>
            </a:r>
            <a:r>
              <a:rPr lang="en-US" sz="1800" b="1" spc="-46" dirty="0">
                <a:solidFill>
                  <a:srgbClr val="20221D"/>
                </a:solidFill>
                <a:latin typeface="Arial" panose="020B0604020202020204" pitchFamily="34" charset="0"/>
                <a:ea typeface="Arial" panose="020B0604020202020204" pitchFamily="34" charset="0"/>
              </a:rPr>
              <a:t> </a:t>
            </a:r>
            <a:r>
              <a:rPr lang="en-US" sz="1800" b="1" dirty="0">
                <a:solidFill>
                  <a:srgbClr val="20221D"/>
                </a:solidFill>
                <a:latin typeface="Arial" panose="020B0604020202020204" pitchFamily="34" charset="0"/>
                <a:ea typeface="Arial" panose="020B0604020202020204" pitchFamily="34" charset="0"/>
              </a:rPr>
              <a:t>ears</a:t>
            </a:r>
            <a:r>
              <a:rPr lang="en-US" sz="1800" b="1" spc="-46" dirty="0">
                <a:solidFill>
                  <a:srgbClr val="20221D"/>
                </a:solidFill>
                <a:latin typeface="Arial" panose="020B0604020202020204" pitchFamily="34" charset="0"/>
                <a:ea typeface="Arial" panose="020B0604020202020204" pitchFamily="34" charset="0"/>
              </a:rPr>
              <a:t> </a:t>
            </a:r>
            <a:r>
              <a:rPr lang="en-US" sz="1800" b="1" dirty="0">
                <a:solidFill>
                  <a:srgbClr val="20221D"/>
                </a:solidFill>
                <a:latin typeface="Arial" panose="020B0604020202020204" pitchFamily="34" charset="0"/>
                <a:ea typeface="Arial" panose="020B0604020202020204" pitchFamily="34" charset="0"/>
              </a:rPr>
              <a:t>or in your pocket?” “Are you wearing a </a:t>
            </a:r>
            <a:r>
              <a:rPr lang="en-US" sz="1800" b="1" spc="-10" dirty="0">
                <a:solidFill>
                  <a:srgbClr val="20221D"/>
                </a:solidFill>
                <a:latin typeface="Arial" panose="020B0604020202020204" pitchFamily="34" charset="0"/>
                <a:ea typeface="Arial" panose="020B0604020202020204" pitchFamily="34" charset="0"/>
              </a:rPr>
              <a:t>smartwatch?”</a:t>
            </a:r>
            <a:endParaRPr lang="en-US" sz="1800" dirty="0">
              <a:latin typeface="Arial" panose="020B0604020202020204" pitchFamily="34" charset="0"/>
              <a:ea typeface="Arial" panose="020B0604020202020204" pitchFamily="34" charset="0"/>
            </a:endParaRPr>
          </a:p>
          <a:p>
            <a:endParaRPr lang="en-US" dirty="0"/>
          </a:p>
          <a:p>
            <a:pPr>
              <a:lnSpc>
                <a:spcPct val="120000"/>
              </a:lnSpc>
            </a:pPr>
            <a:r>
              <a:rPr lang="en-US" sz="1200" dirty="0">
                <a:latin typeface="Segoe UI" panose="020B0502040204020203" pitchFamily="34" charset="0"/>
                <a:cs typeface="Segoe UI" panose="020B0502040204020203" pitchFamily="34" charset="0"/>
              </a:rPr>
              <a:t>Test administrators and testing staff must be focused on active monitoring throughout the entire test administration.</a:t>
            </a:r>
          </a:p>
          <a:p>
            <a:pPr>
              <a:lnSpc>
                <a:spcPct val="120000"/>
              </a:lnSpc>
            </a:pPr>
            <a:r>
              <a:rPr lang="en-US" sz="1200" dirty="0">
                <a:latin typeface="Segoe UI" panose="020B0502040204020203" pitchFamily="34" charset="0"/>
                <a:cs typeface="Segoe UI" panose="020B0502040204020203" pitchFamily="34" charset="0"/>
              </a:rPr>
              <a:t>Test administrators should not use their personal cell phones. All personal electronic devices are to be silenced to reduce disruptions.</a:t>
            </a:r>
          </a:p>
          <a:p>
            <a:pPr>
              <a:lnSpc>
                <a:spcPct val="120000"/>
              </a:lnSpc>
            </a:pPr>
            <a:r>
              <a:rPr lang="en-US" dirty="0">
                <a:latin typeface="Segoe UI" panose="020B0502040204020203" pitchFamily="34" charset="0"/>
                <a:cs typeface="Segoe UI" panose="020B0502040204020203" pitchFamily="34" charset="0"/>
              </a:rPr>
              <a:t>Districts/schools determine how test administrators and testing staff will notify others if a test issue arises in the classroom.</a:t>
            </a:r>
            <a:endParaRPr lang="en-US" sz="1200" dirty="0">
              <a:latin typeface="Segoe UI" panose="020B0502040204020203" pitchFamily="34" charset="0"/>
              <a:cs typeface="Segoe UI" panose="020B0502040204020203" pitchFamily="34" charset="0"/>
            </a:endParaRPr>
          </a:p>
          <a:p>
            <a:pPr>
              <a:lnSpc>
                <a:spcPct val="120000"/>
              </a:lnSpc>
            </a:pPr>
            <a:r>
              <a:rPr lang="en-US" dirty="0">
                <a:latin typeface="Segoe UI" panose="020B0502040204020203" pitchFamily="34" charset="0"/>
                <a:cs typeface="Segoe UI" panose="020B0502040204020203" pitchFamily="34" charset="0"/>
              </a:rPr>
              <a:t>Districts/schools may choose to allow test administrators</a:t>
            </a:r>
            <a:r>
              <a:rPr lang="en-US" sz="1200" dirty="0">
                <a:latin typeface="Segoe UI" panose="020B0502040204020203" pitchFamily="34" charset="0"/>
                <a:cs typeface="Segoe UI" panose="020B0502040204020203" pitchFamily="34" charset="0"/>
              </a:rPr>
              <a:t> to use a cell phone as a timekeeper or to perform test-related tasks such as contacting staff during testing. </a:t>
            </a:r>
          </a:p>
          <a:p>
            <a:pPr>
              <a:lnSpc>
                <a:spcPct val="120000"/>
              </a:lnSpc>
            </a:pPr>
            <a:r>
              <a:rPr lang="en-US" sz="1200" dirty="0">
                <a:latin typeface="Segoe UI" panose="020B0502040204020203" pitchFamily="34" charset="0"/>
                <a:cs typeface="Segoe UI" panose="020B0502040204020203" pitchFamily="34" charset="0"/>
              </a:rPr>
              <a:t>Testing staff should be reminded to never take pictures of students, test items, computer screens or the testing room during a test session.</a:t>
            </a:r>
          </a:p>
          <a:p>
            <a:endParaRPr lang="en-US" dirty="0"/>
          </a:p>
        </p:txBody>
      </p:sp>
      <p:sp>
        <p:nvSpPr>
          <p:cNvPr id="4" name="Slide Number Placeholder 3"/>
          <p:cNvSpPr>
            <a:spLocks noGrp="1"/>
          </p:cNvSpPr>
          <p:nvPr>
            <p:ph type="sldNum" sz="quarter" idx="5"/>
          </p:nvPr>
        </p:nvSpPr>
        <p:spPr/>
        <p:txBody>
          <a:bodyPr/>
          <a:lstStyle/>
          <a:p>
            <a:fld id="{FFF2176A-D3B9-49B5-AA71-1659E3401CC3}" type="slidenum">
              <a:rPr lang="en-US" smtClean="0"/>
              <a:t>14</a:t>
            </a:fld>
            <a:endParaRPr lang="en-US" dirty="0"/>
          </a:p>
        </p:txBody>
      </p:sp>
    </p:spTree>
    <p:extLst>
      <p:ext uri="{BB962C8B-B14F-4D97-AF65-F5344CB8AC3E}">
        <p14:creationId xmlns:p14="http://schemas.microsoft.com/office/powerpoint/2010/main" val="2918849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20624"/>
            <a:ext cx="12192000" cy="42920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0" y="269151"/>
            <a:ext cx="9144000" cy="1858445"/>
          </a:xfrm>
        </p:spPr>
        <p:txBody>
          <a:bodyPr anchor="b"/>
          <a:lstStyle>
            <a:lvl1pPr algn="ctr">
              <a:defRPr sz="60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524000" y="2657381"/>
            <a:ext cx="9144000" cy="718035"/>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7325" y="5472216"/>
            <a:ext cx="9277350" cy="1238250"/>
          </a:xfrm>
          <a:prstGeom prst="rect">
            <a:avLst/>
          </a:prstGeom>
        </p:spPr>
      </p:pic>
      <p:sp>
        <p:nvSpPr>
          <p:cNvPr id="5" name="Text Placeholder 4"/>
          <p:cNvSpPr>
            <a:spLocks noGrp="1"/>
          </p:cNvSpPr>
          <p:nvPr>
            <p:ph type="body" sz="quarter" idx="10" hasCustomPrompt="1"/>
          </p:nvPr>
        </p:nvSpPr>
        <p:spPr>
          <a:xfrm>
            <a:off x="1524000" y="4339179"/>
            <a:ext cx="9144000" cy="6088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latin typeface="Segoe UI Light" panose="020B0502040204020203" pitchFamily="34" charset="0"/>
                <a:cs typeface="Segoe UI Light"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Presented By: Presenter(s)</a:t>
            </a:r>
          </a:p>
          <a:p>
            <a:pPr lvl="0"/>
            <a:endParaRPr lang="en-US" dirty="0"/>
          </a:p>
        </p:txBody>
      </p:sp>
    </p:spTree>
    <p:extLst>
      <p:ext uri="{BB962C8B-B14F-4D97-AF65-F5344CB8AC3E}">
        <p14:creationId xmlns:p14="http://schemas.microsoft.com/office/powerpoint/2010/main" val="204975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Rectangle 1"/>
          <p:cNvSpPr/>
          <p:nvPr userDrawn="1"/>
        </p:nvSpPr>
        <p:spPr>
          <a:xfrm>
            <a:off x="0" y="0"/>
            <a:ext cx="4450702"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516130"/>
            <a:ext cx="2743200" cy="205345"/>
          </a:xfrm>
          <a:prstGeom prst="rect">
            <a:avLst/>
          </a:prstGeom>
        </p:spPr>
        <p:txBody>
          <a:bodyPr vert="horz" lIns="91440" tIns="45720" rIns="91440" bIns="45720" rtlCol="0" anchor="ctr"/>
          <a:lstStyle>
            <a:lvl1pPr algn="l">
              <a:defRPr sz="1000">
                <a:solidFill>
                  <a:schemeClr val="bg1"/>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
        <p:nvSpPr>
          <p:cNvPr id="4" name="Content Placeholder 3"/>
          <p:cNvSpPr>
            <a:spLocks noGrp="1"/>
          </p:cNvSpPr>
          <p:nvPr>
            <p:ph sz="quarter" idx="11" hasCustomPrompt="1"/>
          </p:nvPr>
        </p:nvSpPr>
        <p:spPr>
          <a:xfrm>
            <a:off x="522288" y="2435290"/>
            <a:ext cx="3387725" cy="3601973"/>
          </a:xfrm>
        </p:spPr>
        <p:txBody>
          <a:bodyPr>
            <a:normAutofit/>
          </a:bodyPr>
          <a:lstStyle>
            <a:lvl1pPr marL="0" indent="0">
              <a:buNone/>
              <a:defRPr sz="1800" baseline="0">
                <a:latin typeface="Segoe UI Emoji" panose="020B0502040204020203" pitchFamily="34" charset="0"/>
                <a:ea typeface="Segoe UI Emoji" panose="020B0502040204020203" pitchFamily="34" charset="0"/>
              </a:defRPr>
            </a:lvl1pPr>
          </a:lstStyle>
          <a:p>
            <a:pPr lvl="0"/>
            <a:r>
              <a:rPr lang="en-US" dirty="0"/>
              <a:t>Click to add text</a:t>
            </a:r>
          </a:p>
        </p:txBody>
      </p:sp>
      <p:sp>
        <p:nvSpPr>
          <p:cNvPr id="11" name="Text Placeholder 10"/>
          <p:cNvSpPr>
            <a:spLocks noGrp="1"/>
          </p:cNvSpPr>
          <p:nvPr>
            <p:ph type="body" sz="quarter" idx="12" hasCustomPrompt="1"/>
          </p:nvPr>
        </p:nvSpPr>
        <p:spPr>
          <a:xfrm>
            <a:off x="522288" y="681038"/>
            <a:ext cx="3387725" cy="1501775"/>
          </a:xfrm>
        </p:spPr>
        <p:txBody>
          <a:bodyPr anchor="b"/>
          <a:lstStyle>
            <a:lvl1pPr marL="0" indent="0" algn="l">
              <a:buNone/>
              <a:defRPr>
                <a:solidFill>
                  <a:schemeClr val="bg1"/>
                </a:solidFill>
              </a:defRPr>
            </a:lvl1pPr>
          </a:lstStyle>
          <a:p>
            <a:pPr lvl="0"/>
            <a:r>
              <a:rPr lang="en-US" dirty="0"/>
              <a:t>Click to add title</a:t>
            </a:r>
          </a:p>
        </p:txBody>
      </p:sp>
      <p:sp>
        <p:nvSpPr>
          <p:cNvPr id="13" name="Content Placeholder 12"/>
          <p:cNvSpPr>
            <a:spLocks noGrp="1"/>
          </p:cNvSpPr>
          <p:nvPr>
            <p:ph sz="quarter" idx="13" hasCustomPrompt="1"/>
          </p:nvPr>
        </p:nvSpPr>
        <p:spPr>
          <a:xfrm>
            <a:off x="4972990" y="1054359"/>
            <a:ext cx="6689725" cy="4749282"/>
          </a:xfrm>
        </p:spPr>
        <p:txBody>
          <a:bodyPr/>
          <a:lstStyle>
            <a:lvl1pPr marL="0" indent="0">
              <a:buNone/>
              <a:defRPr baseline="0"/>
            </a:lvl1pPr>
          </a:lstStyle>
          <a:p>
            <a:pPr lvl="0"/>
            <a:r>
              <a:rPr lang="en-US" dirty="0"/>
              <a:t>Click to add text</a:t>
            </a:r>
          </a:p>
        </p:txBody>
      </p:sp>
    </p:spTree>
    <p:extLst>
      <p:ext uri="{BB962C8B-B14F-4D97-AF65-F5344CB8AC3E}">
        <p14:creationId xmlns:p14="http://schemas.microsoft.com/office/powerpoint/2010/main" val="410972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445070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516130"/>
            <a:ext cx="2743200" cy="205345"/>
          </a:xfrm>
          <a:prstGeom prst="rect">
            <a:avLst/>
          </a:prstGeom>
        </p:spPr>
        <p:txBody>
          <a:bodyPr vert="horz" lIns="91440" tIns="45720" rIns="91440" bIns="45720" rtlCol="0" anchor="ctr"/>
          <a:lstStyle>
            <a:lvl1pPr algn="l">
              <a:defRPr sz="1000">
                <a:solidFill>
                  <a:schemeClr val="bg1"/>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
        <p:nvSpPr>
          <p:cNvPr id="4" name="Content Placeholder 3"/>
          <p:cNvSpPr>
            <a:spLocks noGrp="1"/>
          </p:cNvSpPr>
          <p:nvPr>
            <p:ph sz="quarter" idx="11" hasCustomPrompt="1"/>
          </p:nvPr>
        </p:nvSpPr>
        <p:spPr>
          <a:xfrm>
            <a:off x="522288" y="2435290"/>
            <a:ext cx="3387725" cy="3601973"/>
          </a:xfrm>
        </p:spPr>
        <p:txBody>
          <a:bodyPr>
            <a:normAutofit/>
          </a:bodyPr>
          <a:lstStyle>
            <a:lvl1pPr marL="0" indent="0">
              <a:buNone/>
              <a:defRPr sz="1800" baseline="0">
                <a:latin typeface="Segoe UI Emoji" panose="020B0502040204020203" pitchFamily="34" charset="0"/>
                <a:ea typeface="Segoe UI Emoji" panose="020B0502040204020203" pitchFamily="34" charset="0"/>
              </a:defRPr>
            </a:lvl1pPr>
          </a:lstStyle>
          <a:p>
            <a:pPr lvl="0"/>
            <a:r>
              <a:rPr lang="en-US" dirty="0"/>
              <a:t>Click to add text</a:t>
            </a:r>
          </a:p>
        </p:txBody>
      </p:sp>
      <p:sp>
        <p:nvSpPr>
          <p:cNvPr id="11" name="Text Placeholder 10"/>
          <p:cNvSpPr>
            <a:spLocks noGrp="1"/>
          </p:cNvSpPr>
          <p:nvPr>
            <p:ph type="body" sz="quarter" idx="12" hasCustomPrompt="1"/>
          </p:nvPr>
        </p:nvSpPr>
        <p:spPr>
          <a:xfrm>
            <a:off x="522288" y="681038"/>
            <a:ext cx="3387725" cy="1501775"/>
          </a:xfrm>
        </p:spPr>
        <p:txBody>
          <a:bodyPr anchor="b"/>
          <a:lstStyle>
            <a:lvl1pPr marL="0" indent="0" algn="l">
              <a:buNone/>
              <a:defRPr>
                <a:solidFill>
                  <a:schemeClr val="bg1"/>
                </a:solidFill>
              </a:defRPr>
            </a:lvl1pPr>
          </a:lstStyle>
          <a:p>
            <a:pPr lvl="0"/>
            <a:r>
              <a:rPr lang="en-US" dirty="0"/>
              <a:t>Click to add title</a:t>
            </a:r>
          </a:p>
        </p:txBody>
      </p:sp>
      <p:sp>
        <p:nvSpPr>
          <p:cNvPr id="13" name="Content Placeholder 12"/>
          <p:cNvSpPr>
            <a:spLocks noGrp="1"/>
          </p:cNvSpPr>
          <p:nvPr>
            <p:ph sz="quarter" idx="13" hasCustomPrompt="1"/>
          </p:nvPr>
        </p:nvSpPr>
        <p:spPr>
          <a:xfrm>
            <a:off x="4972990" y="1054359"/>
            <a:ext cx="6689725" cy="4749282"/>
          </a:xfrm>
        </p:spPr>
        <p:txBody>
          <a:bodyPr/>
          <a:lstStyle>
            <a:lvl1pPr marL="0" indent="0">
              <a:buNone/>
              <a:defRPr baseline="0"/>
            </a:lvl1pPr>
          </a:lstStyle>
          <a:p>
            <a:pPr lvl="0"/>
            <a:r>
              <a:rPr lang="en-US" dirty="0"/>
              <a:t>Click to add text</a:t>
            </a:r>
          </a:p>
        </p:txBody>
      </p:sp>
    </p:spTree>
    <p:extLst>
      <p:ext uri="{BB962C8B-B14F-4D97-AF65-F5344CB8AC3E}">
        <p14:creationId xmlns:p14="http://schemas.microsoft.com/office/powerpoint/2010/main" val="105064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Rectangle 1"/>
          <p:cNvSpPr/>
          <p:nvPr userDrawn="1"/>
        </p:nvSpPr>
        <p:spPr>
          <a:xfrm>
            <a:off x="0" y="0"/>
            <a:ext cx="445070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516130"/>
            <a:ext cx="2743200" cy="205345"/>
          </a:xfrm>
          <a:prstGeom prst="rect">
            <a:avLst/>
          </a:prstGeom>
        </p:spPr>
        <p:txBody>
          <a:bodyPr vert="horz" lIns="91440" tIns="45720" rIns="91440" bIns="45720" rtlCol="0" anchor="ctr"/>
          <a:lstStyle>
            <a:lvl1pPr algn="l">
              <a:defRPr sz="1000">
                <a:solidFill>
                  <a:schemeClr val="bg1"/>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
        <p:nvSpPr>
          <p:cNvPr id="4" name="Content Placeholder 3"/>
          <p:cNvSpPr>
            <a:spLocks noGrp="1"/>
          </p:cNvSpPr>
          <p:nvPr>
            <p:ph sz="quarter" idx="11" hasCustomPrompt="1"/>
          </p:nvPr>
        </p:nvSpPr>
        <p:spPr>
          <a:xfrm>
            <a:off x="522288" y="2435290"/>
            <a:ext cx="3387725" cy="3601973"/>
          </a:xfrm>
        </p:spPr>
        <p:txBody>
          <a:bodyPr>
            <a:normAutofit/>
          </a:bodyPr>
          <a:lstStyle>
            <a:lvl1pPr marL="0" indent="0">
              <a:buNone/>
              <a:defRPr sz="1800" baseline="0">
                <a:latin typeface="Segoe UI Emoji" panose="020B0502040204020203" pitchFamily="34" charset="0"/>
                <a:ea typeface="Segoe UI Emoji" panose="020B0502040204020203" pitchFamily="34" charset="0"/>
              </a:defRPr>
            </a:lvl1pPr>
          </a:lstStyle>
          <a:p>
            <a:pPr lvl="0"/>
            <a:r>
              <a:rPr lang="en-US" dirty="0"/>
              <a:t>Click to add text</a:t>
            </a:r>
          </a:p>
        </p:txBody>
      </p:sp>
      <p:sp>
        <p:nvSpPr>
          <p:cNvPr id="11" name="Text Placeholder 10"/>
          <p:cNvSpPr>
            <a:spLocks noGrp="1"/>
          </p:cNvSpPr>
          <p:nvPr>
            <p:ph type="body" sz="quarter" idx="12" hasCustomPrompt="1"/>
          </p:nvPr>
        </p:nvSpPr>
        <p:spPr>
          <a:xfrm>
            <a:off x="522288" y="681038"/>
            <a:ext cx="3387725" cy="1501775"/>
          </a:xfrm>
        </p:spPr>
        <p:txBody>
          <a:bodyPr anchor="b"/>
          <a:lstStyle>
            <a:lvl1pPr marL="0" indent="0" algn="l">
              <a:buNone/>
              <a:defRPr>
                <a:solidFill>
                  <a:schemeClr val="bg1"/>
                </a:solidFill>
              </a:defRPr>
            </a:lvl1pPr>
          </a:lstStyle>
          <a:p>
            <a:pPr lvl="0"/>
            <a:r>
              <a:rPr lang="en-US" dirty="0"/>
              <a:t>Click to add title</a:t>
            </a:r>
          </a:p>
        </p:txBody>
      </p:sp>
      <p:sp>
        <p:nvSpPr>
          <p:cNvPr id="13" name="Content Placeholder 12"/>
          <p:cNvSpPr>
            <a:spLocks noGrp="1"/>
          </p:cNvSpPr>
          <p:nvPr>
            <p:ph sz="quarter" idx="13" hasCustomPrompt="1"/>
          </p:nvPr>
        </p:nvSpPr>
        <p:spPr>
          <a:xfrm>
            <a:off x="4972990" y="1054359"/>
            <a:ext cx="6689725" cy="4749282"/>
          </a:xfrm>
        </p:spPr>
        <p:txBody>
          <a:bodyPr/>
          <a:lstStyle>
            <a:lvl1pPr marL="0" indent="0">
              <a:buNone/>
              <a:defRPr baseline="0"/>
            </a:lvl1pPr>
          </a:lstStyle>
          <a:p>
            <a:pPr lvl="0"/>
            <a:r>
              <a:rPr lang="en-US" dirty="0"/>
              <a:t>Click to add text</a:t>
            </a:r>
          </a:p>
        </p:txBody>
      </p:sp>
    </p:spTree>
    <p:extLst>
      <p:ext uri="{BB962C8B-B14F-4D97-AF65-F5344CB8AC3E}">
        <p14:creationId xmlns:p14="http://schemas.microsoft.com/office/powerpoint/2010/main" val="823196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accent6"/>
        </a:solidFill>
        <a:effectLst/>
      </p:bgPr>
    </p:bg>
    <p:spTree>
      <p:nvGrpSpPr>
        <p:cNvPr id="1" name=""/>
        <p:cNvGrpSpPr/>
        <p:nvPr/>
      </p:nvGrpSpPr>
      <p:grpSpPr>
        <a:xfrm>
          <a:off x="0" y="0"/>
          <a:ext cx="0" cy="0"/>
          <a:chOff x="0" y="0"/>
          <a:chExt cx="0" cy="0"/>
        </a:xfrm>
      </p:grpSpPr>
      <p:sp>
        <p:nvSpPr>
          <p:cNvPr id="2" name="Rectangle 1"/>
          <p:cNvSpPr/>
          <p:nvPr userDrawn="1"/>
        </p:nvSpPr>
        <p:spPr>
          <a:xfrm>
            <a:off x="0" y="5738327"/>
            <a:ext cx="12192000" cy="11196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516130"/>
            <a:ext cx="2743200" cy="20534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cxnSp>
        <p:nvCxnSpPr>
          <p:cNvPr id="8" name="Straight Connector 7"/>
          <p:cNvCxnSpPr/>
          <p:nvPr userDrawn="1"/>
        </p:nvCxnSpPr>
        <p:spPr>
          <a:xfrm>
            <a:off x="836141" y="6176963"/>
            <a:ext cx="10517659"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Tree>
    <p:extLst>
      <p:ext uri="{BB962C8B-B14F-4D97-AF65-F5344CB8AC3E}">
        <p14:creationId xmlns:p14="http://schemas.microsoft.com/office/powerpoint/2010/main" val="3181357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Blank">
    <p:bg>
      <p:bgPr>
        <a:solidFill>
          <a:schemeClr val="accent4"/>
        </a:solidFill>
        <a:effectLst/>
      </p:bgPr>
    </p:bg>
    <p:spTree>
      <p:nvGrpSpPr>
        <p:cNvPr id="1" name=""/>
        <p:cNvGrpSpPr/>
        <p:nvPr/>
      </p:nvGrpSpPr>
      <p:grpSpPr>
        <a:xfrm>
          <a:off x="0" y="0"/>
          <a:ext cx="0" cy="0"/>
          <a:chOff x="0" y="0"/>
          <a:chExt cx="0" cy="0"/>
        </a:xfrm>
      </p:grpSpPr>
      <p:sp>
        <p:nvSpPr>
          <p:cNvPr id="2" name="Rectangle 1"/>
          <p:cNvSpPr/>
          <p:nvPr userDrawn="1"/>
        </p:nvSpPr>
        <p:spPr>
          <a:xfrm>
            <a:off x="0" y="5738327"/>
            <a:ext cx="12192000" cy="111967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516130"/>
            <a:ext cx="2743200" cy="20534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cxnSp>
        <p:nvCxnSpPr>
          <p:cNvPr id="8" name="Straight Connector 7"/>
          <p:cNvCxnSpPr/>
          <p:nvPr userDrawn="1"/>
        </p:nvCxnSpPr>
        <p:spPr>
          <a:xfrm>
            <a:off x="836141" y="6176963"/>
            <a:ext cx="10517659"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Tree>
    <p:extLst>
      <p:ext uri="{BB962C8B-B14F-4D97-AF65-F5344CB8AC3E}">
        <p14:creationId xmlns:p14="http://schemas.microsoft.com/office/powerpoint/2010/main" val="2564686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0_Blank">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a:xfrm>
            <a:off x="0" y="5738327"/>
            <a:ext cx="12192000" cy="111967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516130"/>
            <a:ext cx="2743200" cy="20534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cxnSp>
        <p:nvCxnSpPr>
          <p:cNvPr id="8" name="Straight Connector 7"/>
          <p:cNvCxnSpPr/>
          <p:nvPr userDrawn="1"/>
        </p:nvCxnSpPr>
        <p:spPr>
          <a:xfrm>
            <a:off x="836141" y="6176963"/>
            <a:ext cx="10517659"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Tree>
    <p:extLst>
      <p:ext uri="{BB962C8B-B14F-4D97-AF65-F5344CB8AC3E}">
        <p14:creationId xmlns:p14="http://schemas.microsoft.com/office/powerpoint/2010/main" val="3124091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Blank">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a:xfrm>
            <a:off x="0" y="5738327"/>
            <a:ext cx="12192000" cy="111967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516130"/>
            <a:ext cx="2743200" cy="20534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cxnSp>
        <p:nvCxnSpPr>
          <p:cNvPr id="8" name="Straight Connector 7"/>
          <p:cNvCxnSpPr/>
          <p:nvPr userDrawn="1"/>
        </p:nvCxnSpPr>
        <p:spPr>
          <a:xfrm>
            <a:off x="836141" y="6176963"/>
            <a:ext cx="10517659"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Tree>
    <p:extLst>
      <p:ext uri="{BB962C8B-B14F-4D97-AF65-F5344CB8AC3E}">
        <p14:creationId xmlns:p14="http://schemas.microsoft.com/office/powerpoint/2010/main" val="2088657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838200" y="6516130"/>
            <a:ext cx="2743200" cy="20534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cxnSp>
        <p:nvCxnSpPr>
          <p:cNvPr id="8" name="Straight Connector 7"/>
          <p:cNvCxnSpPr/>
          <p:nvPr userDrawn="1"/>
        </p:nvCxnSpPr>
        <p:spPr>
          <a:xfrm>
            <a:off x="836141" y="6176963"/>
            <a:ext cx="10517659"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Tree>
    <p:extLst>
      <p:ext uri="{BB962C8B-B14F-4D97-AF65-F5344CB8AC3E}">
        <p14:creationId xmlns:p14="http://schemas.microsoft.com/office/powerpoint/2010/main" val="3761815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99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0"/>
            <a:ext cx="357362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743026" y="1122363"/>
            <a:ext cx="6924973" cy="2387600"/>
          </a:xfrm>
        </p:spPr>
        <p:txBody>
          <a:bodyPr anchor="b"/>
          <a:lstStyle>
            <a:lvl1pPr algn="ctr">
              <a:defRPr sz="6000" baseline="0"/>
            </a:lvl1pPr>
          </a:lstStyle>
          <a:p>
            <a:r>
              <a:rPr lang="en-US" dirty="0"/>
              <a:t>Presentation Title</a:t>
            </a:r>
          </a:p>
        </p:txBody>
      </p:sp>
      <p:sp>
        <p:nvSpPr>
          <p:cNvPr id="3" name="Subtitle 2"/>
          <p:cNvSpPr>
            <a:spLocks noGrp="1"/>
          </p:cNvSpPr>
          <p:nvPr>
            <p:ph type="subTitle" idx="1" hasCustomPrompt="1"/>
          </p:nvPr>
        </p:nvSpPr>
        <p:spPr>
          <a:xfrm>
            <a:off x="3743026" y="3602038"/>
            <a:ext cx="692497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397" y="2027386"/>
            <a:ext cx="4644036" cy="2198660"/>
          </a:xfrm>
          <a:prstGeom prst="rect">
            <a:avLst/>
          </a:prstGeom>
        </p:spPr>
      </p:pic>
      <p:sp>
        <p:nvSpPr>
          <p:cNvPr id="8" name="Text Placeholder 4"/>
          <p:cNvSpPr>
            <a:spLocks noGrp="1"/>
          </p:cNvSpPr>
          <p:nvPr>
            <p:ph type="body" sz="quarter" idx="10" hasCustomPrompt="1"/>
          </p:nvPr>
        </p:nvSpPr>
        <p:spPr>
          <a:xfrm>
            <a:off x="3743026" y="5392951"/>
            <a:ext cx="6924974" cy="99695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lumMod val="50000"/>
                    <a:lumOff val="50000"/>
                  </a:schemeClr>
                </a:solidFill>
                <a:latin typeface="Segoe UI Light" panose="020B0502040204020203" pitchFamily="34" charset="0"/>
                <a:cs typeface="Segoe UI Light"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Presented By: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a:t>
            </a:r>
          </a:p>
          <a:p>
            <a:pPr lvl="0"/>
            <a:endParaRPr lang="en-US" dirty="0"/>
          </a:p>
        </p:txBody>
      </p:sp>
    </p:spTree>
    <p:extLst>
      <p:ext uri="{BB962C8B-B14F-4D97-AF65-F5344CB8AC3E}">
        <p14:creationId xmlns:p14="http://schemas.microsoft.com/office/powerpoint/2010/main" val="87019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1"/>
            <a:ext cx="12192000" cy="16906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838200" y="6516130"/>
            <a:ext cx="2743200" cy="20534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cxnSp>
        <p:nvCxnSpPr>
          <p:cNvPr id="10" name="Straight Connector 9"/>
          <p:cNvCxnSpPr/>
          <p:nvPr userDrawn="1"/>
        </p:nvCxnSpPr>
        <p:spPr>
          <a:xfrm>
            <a:off x="836141" y="6176963"/>
            <a:ext cx="10517659"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Tree>
    <p:extLst>
      <p:ext uri="{BB962C8B-B14F-4D97-AF65-F5344CB8AC3E}">
        <p14:creationId xmlns:p14="http://schemas.microsoft.com/office/powerpoint/2010/main" val="400590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p:nvPr userDrawn="1"/>
        </p:nvSpPr>
        <p:spPr>
          <a:xfrm>
            <a:off x="0" y="1"/>
            <a:ext cx="12192000" cy="169068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838200" y="6516130"/>
            <a:ext cx="2743200" cy="20534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cxnSp>
        <p:nvCxnSpPr>
          <p:cNvPr id="10" name="Straight Connector 9"/>
          <p:cNvCxnSpPr/>
          <p:nvPr userDrawn="1"/>
        </p:nvCxnSpPr>
        <p:spPr>
          <a:xfrm>
            <a:off x="836141" y="6176963"/>
            <a:ext cx="10517659"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Tree>
    <p:extLst>
      <p:ext uri="{BB962C8B-B14F-4D97-AF65-F5344CB8AC3E}">
        <p14:creationId xmlns:p14="http://schemas.microsoft.com/office/powerpoint/2010/main" val="406967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516130"/>
            <a:ext cx="2743200" cy="20534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cxnSp>
        <p:nvCxnSpPr>
          <p:cNvPr id="10" name="Straight Connector 9"/>
          <p:cNvCxnSpPr/>
          <p:nvPr userDrawn="1"/>
        </p:nvCxnSpPr>
        <p:spPr>
          <a:xfrm>
            <a:off x="836141" y="6176963"/>
            <a:ext cx="10517659"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
        <p:nvSpPr>
          <p:cNvPr id="4" name="Rectangle 3"/>
          <p:cNvSpPr/>
          <p:nvPr userDrawn="1"/>
        </p:nvSpPr>
        <p:spPr>
          <a:xfrm>
            <a:off x="0" y="1690688"/>
            <a:ext cx="12192000" cy="1349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469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516130"/>
            <a:ext cx="2743200" cy="20534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cxnSp>
        <p:nvCxnSpPr>
          <p:cNvPr id="10" name="Straight Connector 9"/>
          <p:cNvCxnSpPr/>
          <p:nvPr userDrawn="1"/>
        </p:nvCxnSpPr>
        <p:spPr>
          <a:xfrm>
            <a:off x="836141" y="6176963"/>
            <a:ext cx="10517659"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
        <p:nvSpPr>
          <p:cNvPr id="4" name="Rectangle 3"/>
          <p:cNvSpPr/>
          <p:nvPr userDrawn="1"/>
        </p:nvSpPr>
        <p:spPr>
          <a:xfrm>
            <a:off x="0" y="1690688"/>
            <a:ext cx="12192000" cy="134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450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516130"/>
            <a:ext cx="2743200" cy="20534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cxnSp>
        <p:nvCxnSpPr>
          <p:cNvPr id="10" name="Straight Connector 9"/>
          <p:cNvCxnSpPr/>
          <p:nvPr userDrawn="1"/>
        </p:nvCxnSpPr>
        <p:spPr>
          <a:xfrm>
            <a:off x="836141" y="6176963"/>
            <a:ext cx="10517659"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
        <p:nvSpPr>
          <p:cNvPr id="4" name="Rectangle 3"/>
          <p:cNvSpPr/>
          <p:nvPr userDrawn="1"/>
        </p:nvSpPr>
        <p:spPr>
          <a:xfrm>
            <a:off x="0" y="1690688"/>
            <a:ext cx="12192000" cy="134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73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516130"/>
            <a:ext cx="2743200" cy="20534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cxnSp>
        <p:nvCxnSpPr>
          <p:cNvPr id="10" name="Straight Connector 9"/>
          <p:cNvCxnSpPr/>
          <p:nvPr userDrawn="1"/>
        </p:nvCxnSpPr>
        <p:spPr>
          <a:xfrm>
            <a:off x="836141" y="6176963"/>
            <a:ext cx="10517659"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
        <p:nvSpPr>
          <p:cNvPr id="4" name="Rectangle 3"/>
          <p:cNvSpPr/>
          <p:nvPr userDrawn="1"/>
        </p:nvSpPr>
        <p:spPr>
          <a:xfrm>
            <a:off x="0" y="1690688"/>
            <a:ext cx="12192000" cy="134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24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44507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516130"/>
            <a:ext cx="2743200" cy="205345"/>
          </a:xfrm>
          <a:prstGeom prst="rect">
            <a:avLst/>
          </a:prstGeom>
        </p:spPr>
        <p:txBody>
          <a:bodyPr vert="horz" lIns="91440" tIns="45720" rIns="91440" bIns="45720" rtlCol="0" anchor="ctr"/>
          <a:lstStyle>
            <a:lvl1pPr algn="l">
              <a:defRPr sz="1000">
                <a:solidFill>
                  <a:schemeClr val="bg1"/>
                </a:solidFill>
                <a:latin typeface="+mn-lt"/>
              </a:defRPr>
            </a:lvl1pPr>
          </a:lstStyle>
          <a:p>
            <a:fld id="{F72471FF-2BB3-44D2-9F0A-F6A78AF46895}" type="datetime4">
              <a:rPr lang="en-US" smtClean="0"/>
              <a:pPr/>
              <a:t>November 20, 2023</a:t>
            </a:fld>
            <a:r>
              <a:rPr lang="en-US" dirty="0"/>
              <a:t>     |     </a:t>
            </a:r>
            <a:fld id="{7D215BB2-0567-4BC0-B7EC-0C9BABB57A43}"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3368" y="6249061"/>
            <a:ext cx="2110432" cy="281680"/>
          </a:xfrm>
          <a:prstGeom prst="rect">
            <a:avLst/>
          </a:prstGeom>
        </p:spPr>
      </p:pic>
      <p:sp>
        <p:nvSpPr>
          <p:cNvPr id="4" name="Content Placeholder 3"/>
          <p:cNvSpPr>
            <a:spLocks noGrp="1"/>
          </p:cNvSpPr>
          <p:nvPr>
            <p:ph sz="quarter" idx="11" hasCustomPrompt="1"/>
          </p:nvPr>
        </p:nvSpPr>
        <p:spPr>
          <a:xfrm>
            <a:off x="522288" y="2435290"/>
            <a:ext cx="3387725" cy="3601973"/>
          </a:xfrm>
        </p:spPr>
        <p:txBody>
          <a:bodyPr>
            <a:normAutofit/>
          </a:bodyPr>
          <a:lstStyle>
            <a:lvl1pPr marL="0" indent="0">
              <a:buNone/>
              <a:defRPr sz="1800" baseline="0">
                <a:latin typeface="Segoe UI Emoji" panose="020B0502040204020203" pitchFamily="34" charset="0"/>
                <a:ea typeface="Segoe UI Emoji" panose="020B0502040204020203" pitchFamily="34" charset="0"/>
              </a:defRPr>
            </a:lvl1pPr>
          </a:lstStyle>
          <a:p>
            <a:pPr lvl="0"/>
            <a:r>
              <a:rPr lang="en-US" dirty="0"/>
              <a:t>Click to add text</a:t>
            </a:r>
          </a:p>
        </p:txBody>
      </p:sp>
      <p:sp>
        <p:nvSpPr>
          <p:cNvPr id="11" name="Text Placeholder 10"/>
          <p:cNvSpPr>
            <a:spLocks noGrp="1"/>
          </p:cNvSpPr>
          <p:nvPr>
            <p:ph type="body" sz="quarter" idx="12" hasCustomPrompt="1"/>
          </p:nvPr>
        </p:nvSpPr>
        <p:spPr>
          <a:xfrm>
            <a:off x="522288" y="681038"/>
            <a:ext cx="3387725" cy="1501775"/>
          </a:xfrm>
        </p:spPr>
        <p:txBody>
          <a:bodyPr anchor="b"/>
          <a:lstStyle>
            <a:lvl1pPr marL="0" indent="0" algn="l">
              <a:buNone/>
              <a:defRPr>
                <a:solidFill>
                  <a:schemeClr val="bg1"/>
                </a:solidFill>
              </a:defRPr>
            </a:lvl1pPr>
          </a:lstStyle>
          <a:p>
            <a:pPr lvl="0"/>
            <a:r>
              <a:rPr lang="en-US" dirty="0"/>
              <a:t>Click to add title</a:t>
            </a:r>
          </a:p>
        </p:txBody>
      </p:sp>
      <p:sp>
        <p:nvSpPr>
          <p:cNvPr id="13" name="Content Placeholder 12"/>
          <p:cNvSpPr>
            <a:spLocks noGrp="1"/>
          </p:cNvSpPr>
          <p:nvPr>
            <p:ph sz="quarter" idx="13" hasCustomPrompt="1"/>
          </p:nvPr>
        </p:nvSpPr>
        <p:spPr>
          <a:xfrm>
            <a:off x="4972990" y="1054359"/>
            <a:ext cx="6689725" cy="4749282"/>
          </a:xfrm>
        </p:spPr>
        <p:txBody>
          <a:bodyPr/>
          <a:lstStyle>
            <a:lvl1pPr marL="0" indent="0">
              <a:buNone/>
              <a:defRPr baseline="0"/>
            </a:lvl1pPr>
          </a:lstStyle>
          <a:p>
            <a:pPr lvl="0"/>
            <a:r>
              <a:rPr lang="en-US" dirty="0"/>
              <a:t>Click to add text</a:t>
            </a:r>
          </a:p>
        </p:txBody>
      </p:sp>
    </p:spTree>
    <p:extLst>
      <p:ext uri="{BB962C8B-B14F-4D97-AF65-F5344CB8AC3E}">
        <p14:creationId xmlns:p14="http://schemas.microsoft.com/office/powerpoint/2010/main" val="324894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159065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700" r:id="rId4"/>
    <p:sldLayoutId id="2147483674" r:id="rId5"/>
    <p:sldLayoutId id="2147483688" r:id="rId6"/>
    <p:sldLayoutId id="2147483695" r:id="rId7"/>
    <p:sldLayoutId id="2147483696" r:id="rId8"/>
    <p:sldLayoutId id="2147483679" r:id="rId9"/>
    <p:sldLayoutId id="2147483693" r:id="rId10"/>
    <p:sldLayoutId id="2147483691" r:id="rId11"/>
    <p:sldLayoutId id="2147483692" r:id="rId12"/>
    <p:sldLayoutId id="2147483690" r:id="rId13"/>
    <p:sldLayoutId id="2147483697" r:id="rId14"/>
    <p:sldLayoutId id="2147483699" r:id="rId15"/>
    <p:sldLayoutId id="2147483698" r:id="rId16"/>
    <p:sldLayoutId id="2147483694" r:id="rId17"/>
    <p:sldLayoutId id="2147483689" r:id="rId18"/>
  </p:sldLayoutIdLst>
  <p:txStyles>
    <p:title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Ebrima" panose="02000000000000000000" pitchFamily="2" charset="0"/>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mailto:Assessment@doe.nh.gov"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nh.portal.cambiumast.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www.education.nh.gov/sites/g/files/ehbemt326/files/inline-documents/sonh/nh-assessment-schedule.pdf"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www.education.nh.gov/sites/g/files/ehbemt326/files/inline-documents/sonh/2021-2022nhassessmentschedule.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nh.portal.cambiumast.com/"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encourt.state.nh.us/rsa/html/XV/193-C/193-C-mrg.ht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education.nh.gov/who-we-are/division-of-educator-and-analytic-resources/bureau-of-education-statistics/i4se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nh.gov/sites/g/files/ehbemt326/files/inline-documents/sonh/test-security-assurances-proctors.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mailto:Assessment@doe.nh.gov" TargetMode="External"/><Relationship Id="rId5" Type="http://schemas.openxmlformats.org/officeDocument/2006/relationships/hyperlink" Target="https://www.education.nh.gov/sites/g/files/ehbemt326/files/inline-documents/sonh/test-security-assurances-principals.pdf" TargetMode="External"/><Relationship Id="rId4" Type="http://schemas.openxmlformats.org/officeDocument/2006/relationships/hyperlink" Target="https://www.education.nh.gov/sites/g/files/ehbemt326/files/inline-documents/sonh/nhdoe-assessment-manual-final.pdf"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hyperlink" Target="mailto:Joann.R.Marchant@doe.nh.gov" TargetMode="External"/><Relationship Id="rId3" Type="http://schemas.openxmlformats.org/officeDocument/2006/relationships/hyperlink" Target="mailto:Assessment@doe.nh.gov" TargetMode="External"/><Relationship Id="rId7" Type="http://schemas.openxmlformats.org/officeDocument/2006/relationships/hyperlink" Target="https://www.education.nh.gov/who-we-are/division-of-education-and-analytic-resources/bureau-assessment-and-accountability/office-of-assessment"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mailto:Michelle.E.Gauthier@doe.nh.gov" TargetMode="External"/><Relationship Id="rId5" Type="http://schemas.openxmlformats.org/officeDocument/2006/relationships/hyperlink" Target="mailto:Kristen.S.Crawford@doe.nh.gov" TargetMode="External"/><Relationship Id="rId10" Type="http://schemas.openxmlformats.org/officeDocument/2006/relationships/hyperlink" Target="mailto:Anne.K.Wallace@doe.nh.gov" TargetMode="External"/><Relationship Id="rId4" Type="http://schemas.openxmlformats.org/officeDocument/2006/relationships/hyperlink" Target="mailto:Melissa.A.White@doe.nh.gov" TargetMode="External"/><Relationship Id="rId9" Type="http://schemas.openxmlformats.org/officeDocument/2006/relationships/hyperlink" Target="mailto:Janna.M.Jobel@doe.nh.gov"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mailto:nhhelpdesk@cambiumassessment.com"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mailto:Anne.K.Wallace@doe.nh.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nh.portal.cambiumast.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31006" y="4872038"/>
            <a:ext cx="11615738" cy="2257426"/>
          </a:xfrm>
        </p:spPr>
        <p:txBody>
          <a:bodyPr>
            <a:normAutofit fontScale="90000"/>
          </a:bodyPr>
          <a:lstStyle/>
          <a:p>
            <a:pPr marL="12700" marR="5080">
              <a:lnSpc>
                <a:spcPct val="130100"/>
              </a:lnSpc>
              <a:spcBef>
                <a:spcPts val="1200"/>
              </a:spcBef>
            </a:pPr>
            <a:br>
              <a:rPr lang="en-US" sz="6000" b="1" dirty="0">
                <a:latin typeface="Trebuchet MS"/>
                <a:cs typeface="Trebuchet MS"/>
              </a:rPr>
            </a:br>
            <a:br>
              <a:rPr lang="en-US" sz="6000" b="1" dirty="0">
                <a:latin typeface="Trebuchet MS"/>
                <a:cs typeface="Trebuchet MS"/>
              </a:rPr>
            </a:br>
            <a:br>
              <a:rPr lang="en-US" sz="6000" b="1" dirty="0">
                <a:latin typeface="Trebuchet MS"/>
                <a:cs typeface="Trebuchet MS"/>
              </a:rPr>
            </a:br>
            <a:br>
              <a:rPr lang="en-US" sz="6000" b="1" dirty="0">
                <a:latin typeface="Trebuchet MS"/>
                <a:cs typeface="Trebuchet MS"/>
              </a:rPr>
            </a:br>
            <a:br>
              <a:rPr lang="en-US" sz="6000" b="1" dirty="0">
                <a:latin typeface="Trebuchet MS"/>
                <a:cs typeface="Trebuchet MS"/>
              </a:rPr>
            </a:br>
            <a:br>
              <a:rPr lang="en-US" sz="6000" b="1" dirty="0">
                <a:latin typeface="Trebuchet MS"/>
                <a:cs typeface="Trebuchet MS"/>
              </a:rPr>
            </a:br>
            <a:br>
              <a:rPr lang="en-US" sz="6000" b="1" dirty="0">
                <a:latin typeface="Trebuchet MS"/>
                <a:cs typeface="Trebuchet MS"/>
              </a:rPr>
            </a:br>
            <a:br>
              <a:rPr lang="en-US" sz="6000" b="1" dirty="0">
                <a:latin typeface="Trebuchet MS"/>
                <a:cs typeface="Trebuchet MS"/>
              </a:rPr>
            </a:br>
            <a:br>
              <a:rPr lang="en-US" sz="6000" b="1" dirty="0">
                <a:latin typeface="Trebuchet MS"/>
                <a:cs typeface="Trebuchet MS"/>
              </a:rPr>
            </a:br>
            <a:br>
              <a:rPr lang="en-US" sz="6000" b="1" dirty="0">
                <a:latin typeface="Trebuchet MS"/>
                <a:cs typeface="Trebuchet MS"/>
              </a:rPr>
            </a:br>
            <a:br>
              <a:rPr lang="en-US" sz="6000" b="1" dirty="0">
                <a:latin typeface="Trebuchet MS"/>
                <a:cs typeface="Trebuchet MS"/>
              </a:rPr>
            </a:br>
            <a:br>
              <a:rPr lang="en-US" sz="6000" b="1" dirty="0">
                <a:latin typeface="Trebuchet MS"/>
                <a:cs typeface="Trebuchet MS"/>
              </a:rPr>
            </a:br>
            <a:br>
              <a:rPr lang="en-US" sz="6000" b="1" dirty="0">
                <a:latin typeface="Trebuchet MS"/>
                <a:cs typeface="Trebuchet MS"/>
              </a:rPr>
            </a:br>
            <a:r>
              <a:rPr lang="en-US" sz="5600" b="1" dirty="0">
                <a:latin typeface="Trebuchet MS"/>
                <a:cs typeface="Trebuchet MS"/>
              </a:rPr>
              <a:t>New Hampshire Statewide Assessment System 2023-2024</a:t>
            </a:r>
            <a:br>
              <a:rPr lang="en-US" sz="4000" b="1" dirty="0">
                <a:latin typeface="Trebuchet MS"/>
                <a:cs typeface="Trebuchet MS"/>
                <a:sym typeface="Symbol" panose="05050102010706020507" pitchFamily="18" charset="2"/>
              </a:rPr>
            </a:br>
            <a:br>
              <a:rPr lang="en-US" sz="4000" dirty="0">
                <a:latin typeface="+mn-lt"/>
                <a:cs typeface="Trebuchet MS"/>
              </a:rPr>
            </a:br>
            <a:br>
              <a:rPr lang="en-US" sz="3600" b="1" spc="-20" dirty="0">
                <a:latin typeface="Trebuchet MS"/>
                <a:cs typeface="Trebuchet MS"/>
              </a:rPr>
            </a:br>
            <a:br>
              <a:rPr lang="en-US" sz="3600" b="1" spc="-20" dirty="0">
                <a:latin typeface="Trebuchet MS"/>
                <a:cs typeface="Trebuchet MS"/>
              </a:rPr>
            </a:br>
            <a:br>
              <a:rPr lang="en-US" sz="3600" dirty="0"/>
            </a:br>
            <a:br>
              <a:rPr lang="en-US" sz="3600" dirty="0">
                <a:latin typeface="Trebuchet MS"/>
                <a:cs typeface="Trebuchet MS"/>
              </a:rPr>
            </a:br>
            <a:endParaRPr lang="en-US" sz="3600" dirty="0"/>
          </a:p>
        </p:txBody>
      </p:sp>
    </p:spTree>
    <p:extLst>
      <p:ext uri="{BB962C8B-B14F-4D97-AF65-F5344CB8AC3E}">
        <p14:creationId xmlns:p14="http://schemas.microsoft.com/office/powerpoint/2010/main" val="4693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9F18-D594-2EF0-7178-FBBCB9C66297}"/>
              </a:ext>
            </a:extLst>
          </p:cNvPr>
          <p:cNvSpPr>
            <a:spLocks noGrp="1"/>
          </p:cNvSpPr>
          <p:nvPr>
            <p:ph type="title"/>
          </p:nvPr>
        </p:nvSpPr>
        <p:spPr/>
        <p:txBody>
          <a:bodyPr/>
          <a:lstStyle/>
          <a:p>
            <a:r>
              <a:rPr lang="en-US" dirty="0"/>
              <a:t>Test Incidents</a:t>
            </a:r>
          </a:p>
        </p:txBody>
      </p:sp>
      <p:sp>
        <p:nvSpPr>
          <p:cNvPr id="3" name="Content Placeholder 2">
            <a:extLst>
              <a:ext uri="{FF2B5EF4-FFF2-40B4-BE49-F238E27FC236}">
                <a16:creationId xmlns:a16="http://schemas.microsoft.com/office/drawing/2014/main" id="{B86AFFF6-A538-A4B0-0409-E6C8F15ED7F3}"/>
              </a:ext>
            </a:extLst>
          </p:cNvPr>
          <p:cNvSpPr>
            <a:spLocks noGrp="1"/>
          </p:cNvSpPr>
          <p:nvPr>
            <p:ph idx="1"/>
          </p:nvPr>
        </p:nvSpPr>
        <p:spPr>
          <a:xfrm>
            <a:off x="638978" y="1989254"/>
            <a:ext cx="10939750" cy="4351338"/>
          </a:xfrm>
        </p:spPr>
        <p:txBody>
          <a:bodyPr>
            <a:normAutofit fontScale="62500" lnSpcReduction="20000"/>
          </a:bodyPr>
          <a:lstStyle/>
          <a:p>
            <a:pPr marL="0" indent="0">
              <a:lnSpc>
                <a:spcPct val="120000"/>
              </a:lnSpc>
              <a:spcBef>
                <a:spcPts val="600"/>
              </a:spcBef>
              <a:buNone/>
            </a:pPr>
            <a:r>
              <a:rPr lang="en-US" b="1" dirty="0">
                <a:latin typeface="Segoe UI" panose="020B0502040204020203" pitchFamily="34" charset="0"/>
                <a:cs typeface="Segoe UI" panose="020B0502040204020203" pitchFamily="34" charset="0"/>
              </a:rPr>
              <a:t>What is a test incident? </a:t>
            </a:r>
            <a:r>
              <a:rPr lang="en-US" dirty="0">
                <a:latin typeface="Segoe UI" panose="020B0502040204020203" pitchFamily="34" charset="0"/>
                <a:cs typeface="Segoe UI" panose="020B0502040204020203" pitchFamily="34" charset="0"/>
              </a:rPr>
              <a:t>A test incident is any event or procedure that may impact a student’s performance or potentially impact the integrity of the assessment. Test incidents may be accidental or intentional and must be reported to district or school test coordinator who then determine if it’s necessary to contact the NHED.</a:t>
            </a:r>
          </a:p>
          <a:p>
            <a:pPr marL="0" indent="0">
              <a:spcBef>
                <a:spcPts val="0"/>
              </a:spcBef>
              <a:buNone/>
            </a:pPr>
            <a:endParaRPr lang="en-US" sz="1600" b="1" dirty="0">
              <a:latin typeface="Segoe UI" panose="020B0502040204020203" pitchFamily="34" charset="0"/>
              <a:cs typeface="Segoe UI" panose="020B0502040204020203" pitchFamily="34" charset="0"/>
            </a:endParaRPr>
          </a:p>
          <a:p>
            <a:pPr marL="0" indent="0">
              <a:spcBef>
                <a:spcPts val="300"/>
              </a:spcBef>
              <a:buNone/>
            </a:pPr>
            <a:r>
              <a:rPr lang="en-US" b="1" dirty="0">
                <a:latin typeface="Segoe UI" panose="020B0502040204020203" pitchFamily="34" charset="0"/>
                <a:cs typeface="Segoe UI" panose="020B0502040204020203" pitchFamily="34" charset="0"/>
              </a:rPr>
              <a:t>Types:</a:t>
            </a:r>
          </a:p>
          <a:p>
            <a:pPr marL="457200">
              <a:lnSpc>
                <a:spcPct val="120000"/>
              </a:lnSpc>
              <a:spcBef>
                <a:spcPts val="600"/>
              </a:spcBef>
            </a:pPr>
            <a:r>
              <a:rPr lang="en-US" b="1" dirty="0">
                <a:latin typeface="Segoe UI" panose="020B0502040204020203" pitchFamily="34" charset="0"/>
                <a:cs typeface="Segoe UI" panose="020B0502040204020203" pitchFamily="34" charset="0"/>
              </a:rPr>
              <a:t>Test Irregularity </a:t>
            </a:r>
            <a:r>
              <a:rPr lang="en-US" dirty="0">
                <a:latin typeface="Segoe UI" panose="020B0502040204020203" pitchFamily="34" charset="0"/>
                <a:cs typeface="Segoe UI" panose="020B0502040204020203" pitchFamily="34" charset="0"/>
              </a:rPr>
              <a:t>is an unexpected event that results in a change to the established test administration. It may impact an individual or group of students’ performance on the test, test security or test validity. Examples: a student not receiving an accommodation that is documented in their IEP or 504 plan, fire alarm or other disruptions.</a:t>
            </a:r>
          </a:p>
          <a:p>
            <a:pPr marL="457200">
              <a:lnSpc>
                <a:spcPct val="120000"/>
              </a:lnSpc>
              <a:spcBef>
                <a:spcPts val="600"/>
              </a:spcBef>
            </a:pPr>
            <a:r>
              <a:rPr lang="en-US" b="1" dirty="0">
                <a:latin typeface="Segoe UI" panose="020B0502040204020203" pitchFamily="34" charset="0"/>
                <a:cs typeface="Segoe UI" panose="020B0502040204020203" pitchFamily="34" charset="0"/>
              </a:rPr>
              <a:t>Technology Incident </a:t>
            </a:r>
            <a:r>
              <a:rPr lang="en-US" dirty="0">
                <a:latin typeface="Segoe UI" panose="020B0502040204020203" pitchFamily="34" charset="0"/>
                <a:cs typeface="Segoe UI" panose="020B0502040204020203" pitchFamily="34" charset="0"/>
              </a:rPr>
              <a:t>is an unexpected computer issue that may or may not compromise students’ test results. </a:t>
            </a:r>
          </a:p>
          <a:p>
            <a:pPr marL="457200">
              <a:lnSpc>
                <a:spcPct val="120000"/>
              </a:lnSpc>
              <a:spcBef>
                <a:spcPts val="600"/>
              </a:spcBef>
            </a:pPr>
            <a:r>
              <a:rPr lang="en-US" b="1" dirty="0">
                <a:latin typeface="Segoe UI" panose="020B0502040204020203" pitchFamily="34" charset="0"/>
                <a:cs typeface="Segoe UI" panose="020B0502040204020203" pitchFamily="34" charset="0"/>
              </a:rPr>
              <a:t>Test Security Violation </a:t>
            </a:r>
            <a:r>
              <a:rPr lang="en-US" dirty="0">
                <a:latin typeface="Segoe UI" panose="020B0502040204020203" pitchFamily="34" charset="0"/>
                <a:cs typeface="Segoe UI" panose="020B0502040204020203" pitchFamily="34" charset="0"/>
              </a:rPr>
              <a:t>is an incident or breach of New Hampshire’s test security policies and procedures that compromises test security, data security and the integrity of a student’s assessment results.</a:t>
            </a:r>
            <a:endParaRPr lang="en-US"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0452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C2F7-242C-C143-4DBA-3A3264CAE6BA}"/>
              </a:ext>
            </a:extLst>
          </p:cNvPr>
          <p:cNvSpPr>
            <a:spLocks noGrp="1"/>
          </p:cNvSpPr>
          <p:nvPr>
            <p:ph type="title"/>
          </p:nvPr>
        </p:nvSpPr>
        <p:spPr/>
        <p:txBody>
          <a:bodyPr/>
          <a:lstStyle/>
          <a:p>
            <a:r>
              <a:rPr lang="en-US" dirty="0"/>
              <a:t>Test </a:t>
            </a:r>
            <a:r>
              <a:rPr lang="en-US"/>
              <a:t>Security Actions</a:t>
            </a:r>
            <a:endParaRPr lang="en-US" dirty="0"/>
          </a:p>
        </p:txBody>
      </p:sp>
      <p:sp>
        <p:nvSpPr>
          <p:cNvPr id="3" name="Content Placeholder 2">
            <a:extLst>
              <a:ext uri="{FF2B5EF4-FFF2-40B4-BE49-F238E27FC236}">
                <a16:creationId xmlns:a16="http://schemas.microsoft.com/office/drawing/2014/main" id="{CFF8B712-635F-D7F0-05B5-31BF4DC35748}"/>
              </a:ext>
            </a:extLst>
          </p:cNvPr>
          <p:cNvSpPr>
            <a:spLocks noGrp="1"/>
          </p:cNvSpPr>
          <p:nvPr>
            <p:ph idx="1"/>
          </p:nvPr>
        </p:nvSpPr>
        <p:spPr>
          <a:xfrm>
            <a:off x="838200" y="1991088"/>
            <a:ext cx="10515600" cy="4351338"/>
          </a:xfrm>
        </p:spPr>
        <p:txBody>
          <a:bodyPr>
            <a:normAutofit fontScale="85000" lnSpcReduction="20000"/>
          </a:bodyPr>
          <a:lstStyle/>
          <a:p>
            <a:pPr>
              <a:lnSpc>
                <a:spcPct val="110000"/>
              </a:lnSpc>
            </a:pPr>
            <a:r>
              <a:rPr lang="en-US" b="1" dirty="0">
                <a:latin typeface="Segoe UI" panose="020B0502040204020203" pitchFamily="34" charset="0"/>
                <a:cs typeface="Segoe UI" panose="020B0502040204020203" pitchFamily="34" charset="0"/>
              </a:rPr>
              <a:t>Technology Incident (low-risk)</a:t>
            </a:r>
            <a:r>
              <a:rPr lang="en-US" dirty="0">
                <a:latin typeface="Segoe UI" panose="020B0502040204020203" pitchFamily="34" charset="0"/>
                <a:cs typeface="Segoe UI" panose="020B0502040204020203" pitchFamily="34" charset="0"/>
              </a:rPr>
              <a:t>- District or school coordinator resolves incident at the local level and enters an appeal into the TIDE system, if appropriate. </a:t>
            </a:r>
          </a:p>
          <a:p>
            <a:pPr>
              <a:lnSpc>
                <a:spcPct val="110000"/>
              </a:lnSpc>
            </a:pPr>
            <a:r>
              <a:rPr lang="en-US" b="1" dirty="0">
                <a:latin typeface="Segoe UI" panose="020B0502040204020203" pitchFamily="34" charset="0"/>
                <a:cs typeface="Segoe UI" panose="020B0502040204020203" pitchFamily="34" charset="0"/>
              </a:rPr>
              <a:t>Irregularity (low-medium risk)</a:t>
            </a:r>
            <a:r>
              <a:rPr lang="en-US" dirty="0">
                <a:latin typeface="Segoe UI" panose="020B0502040204020203" pitchFamily="34" charset="0"/>
                <a:cs typeface="Segoe UI" panose="020B0502040204020203" pitchFamily="34" charset="0"/>
              </a:rPr>
              <a:t> – Contact the Office of Assessment to report incident. District or school coordinator resolves incident at the local level and enters an appeal into the TIDE system, if appropriate. </a:t>
            </a:r>
          </a:p>
          <a:p>
            <a:pPr>
              <a:lnSpc>
                <a:spcPct val="110000"/>
              </a:lnSpc>
            </a:pPr>
            <a:r>
              <a:rPr lang="en-US" b="1" dirty="0">
                <a:latin typeface="Segoe UI" panose="020B0502040204020203" pitchFamily="34" charset="0"/>
                <a:cs typeface="Segoe UI" panose="020B0502040204020203" pitchFamily="34" charset="0"/>
              </a:rPr>
              <a:t>Test Security Violation </a:t>
            </a:r>
            <a:r>
              <a:rPr lang="en-US" dirty="0">
                <a:latin typeface="Segoe UI" panose="020B0502040204020203" pitchFamily="34" charset="0"/>
                <a:cs typeface="Segoe UI" panose="020B0502040204020203" pitchFamily="34" charset="0"/>
              </a:rPr>
              <a:t>– This is a high-level risk that poses a threat to the validity of the assessment. These circumstances have external implications and may result in the removal of the test item(s) from the secure test item bank. District or school coordinator contacts the Office of Assessment immediately. </a:t>
            </a:r>
          </a:p>
          <a:p>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25055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DEA4-04ED-3362-98EB-017D164AD680}"/>
              </a:ext>
            </a:extLst>
          </p:cNvPr>
          <p:cNvSpPr>
            <a:spLocks noGrp="1"/>
          </p:cNvSpPr>
          <p:nvPr>
            <p:ph type="title"/>
          </p:nvPr>
        </p:nvSpPr>
        <p:spPr/>
        <p:txBody>
          <a:bodyPr/>
          <a:lstStyle/>
          <a:p>
            <a:r>
              <a:rPr lang="en-US" dirty="0"/>
              <a:t>Examples of Test Security Violations</a:t>
            </a:r>
          </a:p>
        </p:txBody>
      </p:sp>
      <p:sp>
        <p:nvSpPr>
          <p:cNvPr id="3" name="Content Placeholder 2">
            <a:extLst>
              <a:ext uri="{FF2B5EF4-FFF2-40B4-BE49-F238E27FC236}">
                <a16:creationId xmlns:a16="http://schemas.microsoft.com/office/drawing/2014/main" id="{5D1E73DD-2B85-CE39-6256-03801474C66A}"/>
              </a:ext>
            </a:extLst>
          </p:cNvPr>
          <p:cNvSpPr>
            <a:spLocks noGrp="1"/>
          </p:cNvSpPr>
          <p:nvPr>
            <p:ph idx="1"/>
          </p:nvPr>
        </p:nvSpPr>
        <p:spPr>
          <a:xfrm>
            <a:off x="741947" y="1970004"/>
            <a:ext cx="10515600" cy="4351338"/>
          </a:xfrm>
        </p:spPr>
        <p:txBody>
          <a:bodyPr>
            <a:normAutofit fontScale="92500"/>
          </a:bodyPr>
          <a:lstStyle/>
          <a:p>
            <a:pPr marL="461963" lvl="1" indent="-349250">
              <a:lnSpc>
                <a:spcPct val="108000"/>
              </a:lnSpc>
            </a:pPr>
            <a:r>
              <a:rPr lang="en-US" sz="2800" dirty="0">
                <a:latin typeface="Segoe UI" panose="020B0502040204020203" pitchFamily="34" charset="0"/>
                <a:cs typeface="Segoe UI" panose="020B0502040204020203" pitchFamily="34" charset="0"/>
              </a:rPr>
              <a:t>Inappropriate use of electronic devices, especially cell phones</a:t>
            </a:r>
          </a:p>
          <a:p>
            <a:pPr marL="457200" lvl="1" indent="-336550">
              <a:lnSpc>
                <a:spcPct val="108000"/>
              </a:lnSpc>
            </a:pPr>
            <a:r>
              <a:rPr lang="en-US" sz="2800" dirty="0">
                <a:latin typeface="Segoe UI" panose="020B0502040204020203" pitchFamily="34" charset="0"/>
                <a:cs typeface="Segoe UI" panose="020B0502040204020203" pitchFamily="34" charset="0"/>
              </a:rPr>
              <a:t>A student receives an inappropriate accommodation, i.e., the assessment is read aloud to a student who does not qualify for this type of accommodation/designated support</a:t>
            </a:r>
          </a:p>
          <a:p>
            <a:pPr marL="457200" lvl="1" indent="-336550">
              <a:lnSpc>
                <a:spcPct val="108000"/>
              </a:lnSpc>
            </a:pPr>
            <a:r>
              <a:rPr lang="en-US" sz="2800" dirty="0">
                <a:latin typeface="Segoe UI" panose="020B0502040204020203" pitchFamily="34" charset="0"/>
                <a:cs typeface="Segoe UI" panose="020B0502040204020203" pitchFamily="34" charset="0"/>
              </a:rPr>
              <a:t>Coaching students or providing hints to test questions</a:t>
            </a:r>
          </a:p>
          <a:p>
            <a:pPr marL="457200" lvl="1" indent="-336550">
              <a:lnSpc>
                <a:spcPct val="108000"/>
              </a:lnSpc>
            </a:pPr>
            <a:r>
              <a:rPr lang="en-US" sz="2800" dirty="0">
                <a:latin typeface="Segoe UI" panose="020B0502040204020203" pitchFamily="34" charset="0"/>
                <a:cs typeface="Segoe UI" panose="020B0502040204020203" pitchFamily="34" charset="0"/>
              </a:rPr>
              <a:t>A student takes the assessment using another student’s test tickets</a:t>
            </a:r>
          </a:p>
          <a:p>
            <a:pPr marL="457200" lvl="1" indent="-336550">
              <a:lnSpc>
                <a:spcPct val="108000"/>
              </a:lnSpc>
            </a:pPr>
            <a:r>
              <a:rPr lang="en-US" sz="2800" dirty="0">
                <a:latin typeface="Segoe UI" panose="020B0502040204020203" pitchFamily="34" charset="0"/>
                <a:cs typeface="Segoe UI" panose="020B0502040204020203" pitchFamily="34" charset="0"/>
              </a:rPr>
              <a:t>Leaving students unattended during testing</a:t>
            </a:r>
          </a:p>
          <a:p>
            <a:pPr marL="457200" lvl="1" indent="-336550">
              <a:lnSpc>
                <a:spcPct val="108000"/>
              </a:lnSpc>
            </a:pPr>
            <a:r>
              <a:rPr lang="en-US" sz="2800" dirty="0">
                <a:latin typeface="Segoe UI" panose="020B0502040204020203" pitchFamily="34" charset="0"/>
                <a:cs typeface="Segoe UI" panose="020B0502040204020203" pitchFamily="34" charset="0"/>
              </a:rPr>
              <a:t>Taking a picture of a test item</a:t>
            </a:r>
          </a:p>
          <a:p>
            <a:pPr marL="457200" lvl="1" indent="-336550">
              <a:lnSpc>
                <a:spcPct val="108000"/>
              </a:lnSpc>
            </a:pPr>
            <a:r>
              <a:rPr lang="en-US" sz="2800" dirty="0">
                <a:latin typeface="Segoe UI" panose="020B0502040204020203" pitchFamily="34" charset="0"/>
                <a:cs typeface="Segoe UI" panose="020B0502040204020203" pitchFamily="34" charset="0"/>
              </a:rPr>
              <a:t>Student cheating</a:t>
            </a:r>
          </a:p>
          <a:p>
            <a:endParaRPr lang="en-US" dirty="0"/>
          </a:p>
        </p:txBody>
      </p:sp>
      <p:sp>
        <p:nvSpPr>
          <p:cNvPr id="4" name="Star: 5 Points 3">
            <a:extLst>
              <a:ext uri="{FF2B5EF4-FFF2-40B4-BE49-F238E27FC236}">
                <a16:creationId xmlns:a16="http://schemas.microsoft.com/office/drawing/2014/main" id="{1EF97577-41F7-039B-ABE0-E88BB3165AFB}"/>
              </a:ext>
            </a:extLst>
          </p:cNvPr>
          <p:cNvSpPr/>
          <p:nvPr/>
        </p:nvSpPr>
        <p:spPr>
          <a:xfrm>
            <a:off x="293456" y="1939778"/>
            <a:ext cx="544744" cy="544286"/>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5 Points 4">
            <a:extLst>
              <a:ext uri="{FF2B5EF4-FFF2-40B4-BE49-F238E27FC236}">
                <a16:creationId xmlns:a16="http://schemas.microsoft.com/office/drawing/2014/main" id="{2E66CF9D-6A55-0686-616A-43BA0D4C2A48}"/>
              </a:ext>
            </a:extLst>
          </p:cNvPr>
          <p:cNvSpPr/>
          <p:nvPr/>
        </p:nvSpPr>
        <p:spPr>
          <a:xfrm>
            <a:off x="293456" y="2884714"/>
            <a:ext cx="544744" cy="544286"/>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31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mph" presetSubtype="0" fill="hold" grpId="0" nodeType="afterEffect">
                                  <p:stCondLst>
                                    <p:cond delay="0"/>
                                  </p:stCondLst>
                                  <p:childTnLst>
                                    <p:animRot by="21600000">
                                      <p:cBhvr>
                                        <p:cTn id="12" dur="2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8" presetClass="emph" presetSubtype="0" fill="hold" grpId="0" nodeType="afterEffect">
                                  <p:stCondLst>
                                    <p:cond delay="0"/>
                                  </p:stCondLst>
                                  <p:childTnLst>
                                    <p:animRot by="21600000">
                                      <p:cBhvr>
                                        <p:cTn id="2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1816-79AB-50F7-5F80-2C76601C00F7}"/>
              </a:ext>
            </a:extLst>
          </p:cNvPr>
          <p:cNvSpPr>
            <a:spLocks noGrp="1"/>
          </p:cNvSpPr>
          <p:nvPr>
            <p:ph type="title"/>
          </p:nvPr>
        </p:nvSpPr>
        <p:spPr/>
        <p:txBody>
          <a:bodyPr/>
          <a:lstStyle/>
          <a:p>
            <a:r>
              <a:rPr lang="en-US" dirty="0"/>
              <a:t>Student Use of Electronic Devices</a:t>
            </a:r>
          </a:p>
        </p:txBody>
      </p:sp>
      <p:sp>
        <p:nvSpPr>
          <p:cNvPr id="3" name="Content Placeholder 2">
            <a:extLst>
              <a:ext uri="{FF2B5EF4-FFF2-40B4-BE49-F238E27FC236}">
                <a16:creationId xmlns:a16="http://schemas.microsoft.com/office/drawing/2014/main" id="{33C4A92C-1B7B-BB28-B576-B38CF44A8C13}"/>
              </a:ext>
            </a:extLst>
          </p:cNvPr>
          <p:cNvSpPr>
            <a:spLocks noGrp="1"/>
          </p:cNvSpPr>
          <p:nvPr>
            <p:ph idx="1"/>
          </p:nvPr>
        </p:nvSpPr>
        <p:spPr>
          <a:xfrm>
            <a:off x="838200" y="1921878"/>
            <a:ext cx="10652393" cy="4570997"/>
          </a:xfrm>
        </p:spPr>
        <p:txBody>
          <a:bodyPr>
            <a:noAutofit/>
          </a:bodyPr>
          <a:lstStyle/>
          <a:p>
            <a:pPr>
              <a:lnSpc>
                <a:spcPct val="100000"/>
              </a:lnSpc>
            </a:pPr>
            <a:r>
              <a:rPr lang="en-US" sz="2000" dirty="0">
                <a:latin typeface="Segoe UI" panose="020B0502040204020203" pitchFamily="34" charset="0"/>
                <a:cs typeface="Segoe UI" panose="020B0502040204020203" pitchFamily="34" charset="0"/>
              </a:rPr>
              <a:t>The use of cell phones, smart watches, and other electronic devices are the most common test security violations.</a:t>
            </a:r>
          </a:p>
          <a:p>
            <a:pPr lvl="1">
              <a:lnSpc>
                <a:spcPct val="100000"/>
              </a:lnSpc>
              <a:spcBef>
                <a:spcPts val="600"/>
              </a:spcBef>
            </a:pPr>
            <a:r>
              <a:rPr lang="en-US" sz="1800" b="1" dirty="0">
                <a:latin typeface="Segoe UI" panose="020B0502040204020203" pitchFamily="34" charset="0"/>
                <a:cs typeface="Segoe UI" panose="020B0502040204020203" pitchFamily="34" charset="0"/>
              </a:rPr>
              <a:t>Examples of Electronic Devices</a:t>
            </a:r>
            <a:r>
              <a:rPr lang="en-US" sz="1800" dirty="0">
                <a:latin typeface="Segoe UI" panose="020B0502040204020203" pitchFamily="34" charset="0"/>
                <a:cs typeface="Segoe UI" panose="020B0502040204020203" pitchFamily="34" charset="0"/>
              </a:rPr>
              <a:t>: iPads, Kindles or other e-Readers, smart glasses, </a:t>
            </a:r>
            <a:r>
              <a:rPr lang="en-US" sz="1800" dirty="0" err="1">
                <a:latin typeface="Segoe UI" panose="020B0502040204020203" pitchFamily="34" charset="0"/>
                <a:cs typeface="Segoe UI" panose="020B0502040204020203" pitchFamily="34" charset="0"/>
              </a:rPr>
              <a:t>AirPods</a:t>
            </a:r>
            <a:r>
              <a:rPr lang="en-US" sz="1800" dirty="0">
                <a:latin typeface="Segoe UI" panose="020B0502040204020203" pitchFamily="34" charset="0"/>
                <a:cs typeface="Segoe UI" panose="020B0502040204020203" pitchFamily="34" charset="0"/>
              </a:rPr>
              <a:t> or other headphones, Fitbits, Apple or Samsung watches or any type of watch with access to applications or the Internet. </a:t>
            </a:r>
          </a:p>
          <a:p>
            <a:pPr>
              <a:lnSpc>
                <a:spcPct val="100000"/>
              </a:lnSpc>
            </a:pPr>
            <a:r>
              <a:rPr lang="en-US" sz="2000" dirty="0">
                <a:latin typeface="Segoe UI" panose="020B0502040204020203" pitchFamily="34" charset="0"/>
                <a:cs typeface="Segoe UI" panose="020B0502040204020203" pitchFamily="34" charset="0"/>
              </a:rPr>
              <a:t>NHED is creating a policy on the use of electronic devices by students and staff. This policy will provide best practices and guidance for districts on the use of electronic devices during testing. Policy will be available in January 2024. </a:t>
            </a:r>
          </a:p>
          <a:p>
            <a:pPr>
              <a:lnSpc>
                <a:spcPct val="100000"/>
              </a:lnSpc>
            </a:pPr>
            <a:r>
              <a:rPr lang="en-US" sz="2000" dirty="0">
                <a:latin typeface="Segoe UI" panose="020B0502040204020203" pitchFamily="34" charset="0"/>
                <a:cs typeface="Segoe UI" panose="020B0502040204020203" pitchFamily="34" charset="0"/>
              </a:rPr>
              <a:t>Access to electronic devices may result in the invalidation of student tests which in turn can negatively impact assessment participation and accountability.</a:t>
            </a:r>
          </a:p>
          <a:p>
            <a:pPr>
              <a:lnSpc>
                <a:spcPct val="100000"/>
              </a:lnSpc>
            </a:pPr>
            <a:r>
              <a:rPr lang="en-US" sz="2000" dirty="0">
                <a:latin typeface="Segoe UI" panose="020B0502040204020203" pitchFamily="34" charset="0"/>
                <a:cs typeface="Segoe UI" panose="020B0502040204020203" pitchFamily="34" charset="0"/>
              </a:rPr>
              <a:t>Students are not permitted to use, wear, or to access any personal electronic devices during testing or while on a break when in an active test session, unless medically necessary. </a:t>
            </a:r>
          </a:p>
        </p:txBody>
      </p:sp>
    </p:spTree>
    <p:extLst>
      <p:ext uri="{BB962C8B-B14F-4D97-AF65-F5344CB8AC3E}">
        <p14:creationId xmlns:p14="http://schemas.microsoft.com/office/powerpoint/2010/main" val="99486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DE2A-C4CE-B0AA-FFE9-D4DA18A8671D}"/>
              </a:ext>
            </a:extLst>
          </p:cNvPr>
          <p:cNvSpPr>
            <a:spLocks noGrp="1"/>
          </p:cNvSpPr>
          <p:nvPr>
            <p:ph type="title"/>
          </p:nvPr>
        </p:nvSpPr>
        <p:spPr/>
        <p:txBody>
          <a:bodyPr/>
          <a:lstStyle/>
          <a:p>
            <a:r>
              <a:rPr lang="en-US" dirty="0"/>
              <a:t>Policy for Electronic Devices</a:t>
            </a:r>
          </a:p>
        </p:txBody>
      </p:sp>
      <p:sp>
        <p:nvSpPr>
          <p:cNvPr id="3" name="Content Placeholder 2">
            <a:extLst>
              <a:ext uri="{FF2B5EF4-FFF2-40B4-BE49-F238E27FC236}">
                <a16:creationId xmlns:a16="http://schemas.microsoft.com/office/drawing/2014/main" id="{8637271C-42F6-94C6-994F-0F6E4D98FD3F}"/>
              </a:ext>
            </a:extLst>
          </p:cNvPr>
          <p:cNvSpPr>
            <a:spLocks noGrp="1"/>
          </p:cNvSpPr>
          <p:nvPr>
            <p:ph idx="1"/>
          </p:nvPr>
        </p:nvSpPr>
        <p:spPr/>
        <p:txBody>
          <a:bodyPr>
            <a:normAutofit lnSpcReduction="10000"/>
          </a:bodyPr>
          <a:lstStyle/>
          <a:p>
            <a:r>
              <a:rPr lang="en-US" dirty="0">
                <a:latin typeface="Segoe UI" panose="020B0502040204020203" pitchFamily="34" charset="0"/>
                <a:cs typeface="Segoe UI" panose="020B0502040204020203" pitchFamily="34" charset="0"/>
              </a:rPr>
              <a:t>Students are not allowed to use any electronic devices during testing.</a:t>
            </a:r>
          </a:p>
          <a:p>
            <a:pPr lvl="1">
              <a:lnSpc>
                <a:spcPct val="110000"/>
              </a:lnSpc>
            </a:pPr>
            <a:r>
              <a:rPr lang="en-US" dirty="0">
                <a:latin typeface="Segoe UI" panose="020B0502040204020203" pitchFamily="34" charset="0"/>
                <a:cs typeface="Segoe UI" panose="020B0502040204020203" pitchFamily="34" charset="0"/>
              </a:rPr>
              <a:t>All student electronic devices should be collected upon entering the testing room. Devices should be powered off and stored away from the students. </a:t>
            </a:r>
          </a:p>
          <a:p>
            <a:pPr lvl="1">
              <a:lnSpc>
                <a:spcPct val="110000"/>
              </a:lnSpc>
            </a:pPr>
            <a:r>
              <a:rPr lang="en-US" dirty="0">
                <a:latin typeface="Segoe UI" panose="020B0502040204020203" pitchFamily="34" charset="0"/>
                <a:cs typeface="Segoe UI" panose="020B0502040204020203" pitchFamily="34" charset="0"/>
              </a:rPr>
              <a:t>Electronic devices should be kept in a secure location during testing, i.e., storage cabinet or organizer monitored by staff.</a:t>
            </a:r>
          </a:p>
          <a:p>
            <a:pPr lvl="1">
              <a:lnSpc>
                <a:spcPct val="110000"/>
              </a:lnSpc>
            </a:pPr>
            <a:r>
              <a:rPr lang="en-US" dirty="0">
                <a:latin typeface="Segoe UI" panose="020B0502040204020203" pitchFamily="34" charset="0"/>
                <a:cs typeface="Segoe UI" panose="020B0502040204020203" pitchFamily="34" charset="0"/>
              </a:rPr>
              <a:t>Staff actively confirm that no students have </a:t>
            </a:r>
            <a:r>
              <a:rPr lang="en-US" u="sng" dirty="0">
                <a:latin typeface="Segoe UI" panose="020B0502040204020203" pitchFamily="34" charset="0"/>
                <a:cs typeface="Segoe UI" panose="020B0502040204020203" pitchFamily="34" charset="0"/>
              </a:rPr>
              <a:t>additional</a:t>
            </a:r>
            <a:r>
              <a:rPr lang="en-US" dirty="0">
                <a:latin typeface="Segoe UI" panose="020B0502040204020203" pitchFamily="34" charset="0"/>
                <a:cs typeface="Segoe UI" panose="020B0502040204020203" pitchFamily="34" charset="0"/>
              </a:rPr>
              <a:t> electronic devices before, during, and after testing while in an active test session. Testing staff should remind students to check that they have no electronic devices. </a:t>
            </a:r>
          </a:p>
          <a:p>
            <a:pPr lvl="1"/>
            <a:endParaRPr lang="en-US" dirty="0"/>
          </a:p>
        </p:txBody>
      </p:sp>
    </p:spTree>
    <p:extLst>
      <p:ext uri="{BB962C8B-B14F-4D97-AF65-F5344CB8AC3E}">
        <p14:creationId xmlns:p14="http://schemas.microsoft.com/office/powerpoint/2010/main" val="1078285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EFB0-26F6-C767-99EA-D049548B7565}"/>
              </a:ext>
            </a:extLst>
          </p:cNvPr>
          <p:cNvSpPr>
            <a:spLocks noGrp="1"/>
          </p:cNvSpPr>
          <p:nvPr>
            <p:ph type="title"/>
          </p:nvPr>
        </p:nvSpPr>
        <p:spPr/>
        <p:txBody>
          <a:bodyPr/>
          <a:lstStyle/>
          <a:p>
            <a:r>
              <a:rPr lang="en-US" dirty="0"/>
              <a:t>Monitoring Students During Testing</a:t>
            </a:r>
          </a:p>
        </p:txBody>
      </p:sp>
      <p:sp>
        <p:nvSpPr>
          <p:cNvPr id="3" name="Content Placeholder 2">
            <a:extLst>
              <a:ext uri="{FF2B5EF4-FFF2-40B4-BE49-F238E27FC236}">
                <a16:creationId xmlns:a16="http://schemas.microsoft.com/office/drawing/2014/main" id="{1A30BA72-6610-A52F-2F42-3B2F4C37911D}"/>
              </a:ext>
            </a:extLst>
          </p:cNvPr>
          <p:cNvSpPr>
            <a:spLocks noGrp="1"/>
          </p:cNvSpPr>
          <p:nvPr>
            <p:ph idx="1"/>
          </p:nvPr>
        </p:nvSpPr>
        <p:spPr>
          <a:xfrm>
            <a:off x="729916" y="2042194"/>
            <a:ext cx="10515600" cy="4351338"/>
          </a:xfrm>
        </p:spPr>
        <p:txBody>
          <a:bodyPr>
            <a:normAutofit/>
          </a:bodyPr>
          <a:lstStyle/>
          <a:p>
            <a:r>
              <a:rPr lang="en-US" dirty="0">
                <a:latin typeface="Segoe UI" panose="020B0502040204020203" pitchFamily="34" charset="0"/>
                <a:cs typeface="Segoe UI" panose="020B0502040204020203" pitchFamily="34" charset="0"/>
              </a:rPr>
              <a:t>Students must be actively monitored at all times by a test administrator or testing staff. </a:t>
            </a:r>
          </a:p>
          <a:p>
            <a:pPr lvl="1">
              <a:spcBef>
                <a:spcPts val="600"/>
              </a:spcBef>
            </a:pPr>
            <a:r>
              <a:rPr lang="en-US" dirty="0">
                <a:latin typeface="Segoe UI" panose="020B0502040204020203" pitchFamily="34" charset="0"/>
                <a:cs typeface="Segoe UI" panose="020B0502040204020203" pitchFamily="34" charset="0"/>
              </a:rPr>
              <a:t>Grading papers, texting or having a personal conversation on a cell phone is not considered actively monitoring students.</a:t>
            </a:r>
          </a:p>
          <a:p>
            <a:r>
              <a:rPr lang="en-US" dirty="0">
                <a:latin typeface="Segoe UI" panose="020B0502040204020203" pitchFamily="34" charset="0"/>
                <a:cs typeface="Segoe UI" panose="020B0502040204020203" pitchFamily="34" charset="0"/>
              </a:rPr>
              <a:t>A classroom should never be left unattended while students are testing. If a proctor needs a break, another staff member should relieve the proctor.</a:t>
            </a:r>
          </a:p>
          <a:p>
            <a:pPr lvl="1">
              <a:buFont typeface="Courier New" panose="02070309020205020404" pitchFamily="49" charset="0"/>
              <a:buChar char="o"/>
            </a:pPr>
            <a:r>
              <a:rPr lang="en-US" dirty="0">
                <a:latin typeface="Segoe UI" panose="020B0502040204020203" pitchFamily="34" charset="0"/>
                <a:cs typeface="Segoe UI" panose="020B0502040204020203" pitchFamily="34" charset="0"/>
              </a:rPr>
              <a:t>Stepping into the hallway for a few seconds/minutes is considered leaving students unattended and not maintaining test security.</a:t>
            </a:r>
          </a:p>
        </p:txBody>
      </p:sp>
    </p:spTree>
    <p:extLst>
      <p:ext uri="{BB962C8B-B14F-4D97-AF65-F5344CB8AC3E}">
        <p14:creationId xmlns:p14="http://schemas.microsoft.com/office/powerpoint/2010/main" val="174821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AA34B-069C-1F4D-D927-5C99E50C1E81}"/>
              </a:ext>
            </a:extLst>
          </p:cNvPr>
          <p:cNvSpPr>
            <a:spLocks noGrp="1"/>
          </p:cNvSpPr>
          <p:nvPr>
            <p:ph type="ctrTitle"/>
          </p:nvPr>
        </p:nvSpPr>
        <p:spPr/>
        <p:txBody>
          <a:bodyPr/>
          <a:lstStyle/>
          <a:p>
            <a:r>
              <a:rPr lang="en-US" dirty="0"/>
              <a:t>Appeals</a:t>
            </a:r>
          </a:p>
        </p:txBody>
      </p:sp>
      <p:sp>
        <p:nvSpPr>
          <p:cNvPr id="8" name="Subtitle 7">
            <a:extLst>
              <a:ext uri="{FF2B5EF4-FFF2-40B4-BE49-F238E27FC236}">
                <a16:creationId xmlns:a16="http://schemas.microsoft.com/office/drawing/2014/main" id="{09696AAE-7D3A-1005-77C7-4BB211BB07F5}"/>
              </a:ext>
            </a:extLst>
          </p:cNvPr>
          <p:cNvSpPr>
            <a:spLocks noGrp="1"/>
          </p:cNvSpPr>
          <p:nvPr>
            <p:ph type="subTitle" idx="1"/>
          </p:nvPr>
        </p:nvSpPr>
        <p:spPr/>
        <p:txBody>
          <a:bodyPr/>
          <a:lstStyle/>
          <a:p>
            <a:endParaRPr lang="en-US"/>
          </a:p>
        </p:txBody>
      </p:sp>
      <p:sp>
        <p:nvSpPr>
          <p:cNvPr id="5" name="Text Placeholder 4">
            <a:extLst>
              <a:ext uri="{FF2B5EF4-FFF2-40B4-BE49-F238E27FC236}">
                <a16:creationId xmlns:a16="http://schemas.microsoft.com/office/drawing/2014/main" id="{5F1072F2-380C-E6FF-810F-62CC86E77A9E}"/>
              </a:ext>
            </a:extLst>
          </p:cNvPr>
          <p:cNvSpPr>
            <a:spLocks noGrp="1"/>
          </p:cNvSpPr>
          <p:nvPr>
            <p:ph type="body" sz="quarter" idx="10"/>
          </p:nvPr>
        </p:nvSpPr>
        <p:spPr/>
        <p:txBody>
          <a:bodyPr/>
          <a:lstStyle/>
          <a:p>
            <a:r>
              <a:rPr lang="en-US" dirty="0"/>
              <a:t>Appeals</a:t>
            </a:r>
          </a:p>
        </p:txBody>
      </p:sp>
    </p:spTree>
    <p:extLst>
      <p:ext uri="{BB962C8B-B14F-4D97-AF65-F5344CB8AC3E}">
        <p14:creationId xmlns:p14="http://schemas.microsoft.com/office/powerpoint/2010/main" val="1159843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Types of Appeals</a:t>
            </a:r>
          </a:p>
        </p:txBody>
      </p:sp>
      <p:sp>
        <p:nvSpPr>
          <p:cNvPr id="3" name="Content Placeholder 2">
            <a:extLst>
              <a:ext uri="{FF2B5EF4-FFF2-40B4-BE49-F238E27FC236}">
                <a16:creationId xmlns:a16="http://schemas.microsoft.com/office/drawing/2014/main" id="{6E127E61-BC1E-996D-F491-693FB8B40596}"/>
              </a:ext>
            </a:extLst>
          </p:cNvPr>
          <p:cNvSpPr>
            <a:spLocks noGrp="1"/>
          </p:cNvSpPr>
          <p:nvPr>
            <p:ph idx="1"/>
          </p:nvPr>
        </p:nvSpPr>
        <p:spPr/>
        <p:txBody>
          <a:bodyPr>
            <a:normAutofit fontScale="85000" lnSpcReduction="20000"/>
          </a:bodyPr>
          <a:lstStyle/>
          <a:p>
            <a:pPr>
              <a:lnSpc>
                <a:spcPct val="120000"/>
              </a:lnSpc>
            </a:pPr>
            <a:r>
              <a:rPr lang="en-US" b="1" dirty="0">
                <a:latin typeface="Segoe UI" panose="020B0502040204020203" pitchFamily="34" charset="0"/>
                <a:cs typeface="Segoe UI" panose="020B0502040204020203" pitchFamily="34" charset="0"/>
              </a:rPr>
              <a:t>Reset a Test </a:t>
            </a:r>
            <a:r>
              <a:rPr lang="en-US" dirty="0">
                <a:latin typeface="Segoe UI" panose="020B0502040204020203" pitchFamily="34" charset="0"/>
                <a:cs typeface="Segoe UI" panose="020B0502040204020203" pitchFamily="34" charset="0"/>
              </a:rPr>
              <a:t>– Removes the test and scores from the system. Enables the student to start a new test.</a:t>
            </a:r>
          </a:p>
          <a:p>
            <a:pPr>
              <a:lnSpc>
                <a:spcPct val="120000"/>
              </a:lnSpc>
            </a:pPr>
            <a:r>
              <a:rPr lang="en-US" b="1" dirty="0">
                <a:latin typeface="Segoe UI" panose="020B0502040204020203" pitchFamily="34" charset="0"/>
                <a:cs typeface="Segoe UI" panose="020B0502040204020203" pitchFamily="34" charset="0"/>
              </a:rPr>
              <a:t>Reopen a Test </a:t>
            </a:r>
            <a:r>
              <a:rPr lang="en-US" dirty="0">
                <a:latin typeface="Segoe UI" panose="020B0502040204020203" pitchFamily="34" charset="0"/>
                <a:cs typeface="Segoe UI" panose="020B0502040204020203" pitchFamily="34" charset="0"/>
              </a:rPr>
              <a:t>– Allows for a test that has already been submitted in error or has expired to be re-opened.</a:t>
            </a:r>
          </a:p>
          <a:p>
            <a:pPr>
              <a:lnSpc>
                <a:spcPct val="120000"/>
              </a:lnSpc>
            </a:pPr>
            <a:r>
              <a:rPr lang="en-US" b="1" dirty="0">
                <a:latin typeface="Segoe UI" panose="020B0502040204020203" pitchFamily="34" charset="0"/>
                <a:cs typeface="Segoe UI" panose="020B0502040204020203" pitchFamily="34" charset="0"/>
              </a:rPr>
              <a:t>Reopen a Test Segment </a:t>
            </a:r>
            <a:r>
              <a:rPr lang="en-US" dirty="0">
                <a:latin typeface="Segoe UI" panose="020B0502040204020203" pitchFamily="34" charset="0"/>
                <a:cs typeface="Segoe UI" panose="020B0502040204020203" pitchFamily="34" charset="0"/>
              </a:rPr>
              <a:t>– Re-opens a test segment allowing a student to access the first segment of a test that was submitted in error.</a:t>
            </a:r>
          </a:p>
          <a:p>
            <a:pPr>
              <a:lnSpc>
                <a:spcPct val="120000"/>
              </a:lnSpc>
            </a:pPr>
            <a:r>
              <a:rPr lang="en-US" b="1" dirty="0">
                <a:latin typeface="Segoe UI" panose="020B0502040204020203" pitchFamily="34" charset="0"/>
                <a:cs typeface="Segoe UI" panose="020B0502040204020203" pitchFamily="34" charset="0"/>
              </a:rPr>
              <a:t>Grace Period Extension </a:t>
            </a:r>
            <a:r>
              <a:rPr lang="en-US" dirty="0">
                <a:latin typeface="Segoe UI" panose="020B0502040204020203" pitchFamily="34" charset="0"/>
                <a:cs typeface="Segoe UI" panose="020B0502040204020203" pitchFamily="34" charset="0"/>
              </a:rPr>
              <a:t>– Granted if a test session is unexpectedly interrupted, i.e., fire alarm. Allows access to previously answered questions. </a:t>
            </a:r>
          </a:p>
          <a:p>
            <a:pPr>
              <a:lnSpc>
                <a:spcPct val="120000"/>
              </a:lnSpc>
            </a:pPr>
            <a:r>
              <a:rPr lang="en-US" b="1" dirty="0">
                <a:latin typeface="Segoe UI" panose="020B0502040204020203" pitchFamily="34" charset="0"/>
                <a:cs typeface="Segoe UI" panose="020B0502040204020203" pitchFamily="34" charset="0"/>
              </a:rPr>
              <a:t>Invalidate a Test </a:t>
            </a:r>
            <a:r>
              <a:rPr lang="en-US" dirty="0">
                <a:latin typeface="Segoe UI" panose="020B0502040204020203" pitchFamily="34" charset="0"/>
                <a:cs typeface="Segoe UI" panose="020B0502040204020203" pitchFamily="34" charset="0"/>
              </a:rPr>
              <a:t>– Removes the test from the system. The student does not receive a score.</a:t>
            </a:r>
          </a:p>
        </p:txBody>
      </p:sp>
    </p:spTree>
    <p:extLst>
      <p:ext uri="{BB962C8B-B14F-4D97-AF65-F5344CB8AC3E}">
        <p14:creationId xmlns:p14="http://schemas.microsoft.com/office/powerpoint/2010/main" val="452008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A5F0-7215-51F5-D6C3-2B9F45F6E8E0}"/>
              </a:ext>
            </a:extLst>
          </p:cNvPr>
          <p:cNvSpPr>
            <a:spLocks noGrp="1"/>
          </p:cNvSpPr>
          <p:nvPr>
            <p:ph type="title"/>
          </p:nvPr>
        </p:nvSpPr>
        <p:spPr/>
        <p:txBody>
          <a:bodyPr/>
          <a:lstStyle/>
          <a:p>
            <a:r>
              <a:rPr lang="en-US" dirty="0"/>
              <a:t>Tips on Entering Appeals</a:t>
            </a:r>
          </a:p>
        </p:txBody>
      </p:sp>
      <p:sp>
        <p:nvSpPr>
          <p:cNvPr id="3" name="Content Placeholder 2">
            <a:extLst>
              <a:ext uri="{FF2B5EF4-FFF2-40B4-BE49-F238E27FC236}">
                <a16:creationId xmlns:a16="http://schemas.microsoft.com/office/drawing/2014/main" id="{EE238FAC-30CC-2D97-2759-BEE7C4AC79ED}"/>
              </a:ext>
            </a:extLst>
          </p:cNvPr>
          <p:cNvSpPr>
            <a:spLocks noGrp="1"/>
          </p:cNvSpPr>
          <p:nvPr>
            <p:ph idx="1"/>
          </p:nvPr>
        </p:nvSpPr>
        <p:spPr/>
        <p:txBody>
          <a:bodyPr>
            <a:normAutofit fontScale="92500"/>
          </a:bodyPr>
          <a:lstStyle/>
          <a:p>
            <a:r>
              <a:rPr lang="en-US" dirty="0"/>
              <a:t>For consistency, a district or school coordinator should enter appeals into the NH SAS TIDE system.</a:t>
            </a:r>
          </a:p>
          <a:p>
            <a:r>
              <a:rPr lang="en-US" dirty="0"/>
              <a:t>The Assessment Team reviews each appeal and does not approve every appeal.</a:t>
            </a:r>
          </a:p>
          <a:p>
            <a:r>
              <a:rPr lang="en-US" dirty="0"/>
              <a:t>Provide the reason for the appeal. Keep it short and concise.</a:t>
            </a:r>
          </a:p>
          <a:p>
            <a:r>
              <a:rPr lang="en-US" dirty="0"/>
              <a:t>Students should not be allowed back into their test just to double check their work if they already submitted their test.</a:t>
            </a:r>
          </a:p>
          <a:p>
            <a:r>
              <a:rPr lang="en-US" dirty="0"/>
              <a:t>Encourage students to review their answers before ending their test.</a:t>
            </a:r>
          </a:p>
          <a:p>
            <a:r>
              <a:rPr lang="en-US" dirty="0"/>
              <a:t>Contact the Office of Assessment with any questions: </a:t>
            </a:r>
            <a:r>
              <a:rPr lang="en-US" dirty="0">
                <a:hlinkClick r:id="rId2"/>
              </a:rPr>
              <a:t>Assessment@doe.nh.gov</a:t>
            </a:r>
            <a:r>
              <a:rPr lang="en-US" dirty="0"/>
              <a:t> </a:t>
            </a:r>
          </a:p>
        </p:txBody>
      </p:sp>
    </p:spTree>
    <p:extLst>
      <p:ext uri="{BB962C8B-B14F-4D97-AF65-F5344CB8AC3E}">
        <p14:creationId xmlns:p14="http://schemas.microsoft.com/office/powerpoint/2010/main" val="3780172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FB7A-350F-890E-7E9F-D415900CE64D}"/>
              </a:ext>
            </a:extLst>
          </p:cNvPr>
          <p:cNvSpPr>
            <a:spLocks noGrp="1"/>
          </p:cNvSpPr>
          <p:nvPr>
            <p:ph type="title"/>
          </p:nvPr>
        </p:nvSpPr>
        <p:spPr/>
        <p:txBody>
          <a:bodyPr/>
          <a:lstStyle/>
          <a:p>
            <a:r>
              <a:rPr lang="en-US" dirty="0"/>
              <a:t> Assessment Best Practices</a:t>
            </a:r>
          </a:p>
        </p:txBody>
      </p:sp>
      <p:sp>
        <p:nvSpPr>
          <p:cNvPr id="3" name="Content Placeholder 2">
            <a:extLst>
              <a:ext uri="{FF2B5EF4-FFF2-40B4-BE49-F238E27FC236}">
                <a16:creationId xmlns:a16="http://schemas.microsoft.com/office/drawing/2014/main" id="{CF5E2CFF-E348-E5B7-C555-77EEFBC3F940}"/>
              </a:ext>
            </a:extLst>
          </p:cNvPr>
          <p:cNvSpPr>
            <a:spLocks noGrp="1"/>
          </p:cNvSpPr>
          <p:nvPr>
            <p:ph idx="1"/>
          </p:nvPr>
        </p:nvSpPr>
        <p:spPr>
          <a:xfrm>
            <a:off x="515957" y="1767806"/>
            <a:ext cx="11018703" cy="4566893"/>
          </a:xfrm>
        </p:spPr>
        <p:txBody>
          <a:bodyPr>
            <a:normAutofit fontScale="32500" lnSpcReduction="20000"/>
          </a:bodyPr>
          <a:lstStyle/>
          <a:p>
            <a:pPr>
              <a:lnSpc>
                <a:spcPct val="120000"/>
              </a:lnSpc>
              <a:spcBef>
                <a:spcPts val="600"/>
              </a:spcBef>
            </a:pPr>
            <a:r>
              <a:rPr lang="en-US" sz="5800" dirty="0">
                <a:latin typeface="Segoe UI" panose="020B0502040204020203" pitchFamily="34" charset="0"/>
                <a:cs typeface="Segoe UI" panose="020B0502040204020203" pitchFamily="34" charset="0"/>
              </a:rPr>
              <a:t>Create a positive test-taking environment. </a:t>
            </a:r>
          </a:p>
          <a:p>
            <a:pPr>
              <a:lnSpc>
                <a:spcPct val="120000"/>
              </a:lnSpc>
              <a:spcBef>
                <a:spcPts val="600"/>
              </a:spcBef>
            </a:pPr>
            <a:r>
              <a:rPr lang="en-US" sz="5800" dirty="0">
                <a:latin typeface="Segoe UI" panose="020B0502040204020203" pitchFamily="34" charset="0"/>
                <a:cs typeface="Segoe UI" panose="020B0502040204020203" pitchFamily="34" charset="0"/>
              </a:rPr>
              <a:t>Designate an area for testing that provides a distraction-free environment.</a:t>
            </a:r>
          </a:p>
          <a:p>
            <a:pPr>
              <a:lnSpc>
                <a:spcPct val="120000"/>
              </a:lnSpc>
              <a:spcBef>
                <a:spcPts val="600"/>
              </a:spcBef>
            </a:pPr>
            <a:r>
              <a:rPr lang="en-US" sz="5800" dirty="0">
                <a:latin typeface="Segoe UI" panose="020B0502040204020203" pitchFamily="34" charset="0"/>
                <a:cs typeface="Segoe UI" panose="020B0502040204020203" pitchFamily="34" charset="0"/>
              </a:rPr>
              <a:t>Test administrator must always be present in the classroom.</a:t>
            </a:r>
          </a:p>
          <a:p>
            <a:pPr>
              <a:lnSpc>
                <a:spcPct val="120000"/>
              </a:lnSpc>
              <a:spcBef>
                <a:spcPts val="600"/>
              </a:spcBef>
            </a:pPr>
            <a:r>
              <a:rPr lang="en-US" sz="5800" dirty="0">
                <a:latin typeface="Segoe UI" panose="020B0502040204020203" pitchFamily="34" charset="0"/>
                <a:cs typeface="Segoe UI" panose="020B0502040204020203" pitchFamily="34" charset="0"/>
              </a:rPr>
              <a:t>Students should have the opportunity to go to the restroom before testing starts to minimize distractions.</a:t>
            </a:r>
          </a:p>
          <a:p>
            <a:pPr>
              <a:lnSpc>
                <a:spcPct val="120000"/>
              </a:lnSpc>
              <a:spcBef>
                <a:spcPts val="600"/>
              </a:spcBef>
            </a:pPr>
            <a:r>
              <a:rPr lang="en-US" sz="5800" dirty="0">
                <a:latin typeface="Segoe UI" panose="020B0502040204020203" pitchFamily="34" charset="0"/>
                <a:cs typeface="Segoe UI" panose="020B0502040204020203" pitchFamily="34" charset="0"/>
              </a:rPr>
              <a:t>Students should not have access to electronic devices during testing or on breaks.</a:t>
            </a:r>
          </a:p>
          <a:p>
            <a:pPr>
              <a:lnSpc>
                <a:spcPct val="120000"/>
              </a:lnSpc>
              <a:spcBef>
                <a:spcPts val="600"/>
              </a:spcBef>
            </a:pPr>
            <a:r>
              <a:rPr lang="en-US" sz="5800" b="1" kern="0" dirty="0">
                <a:solidFill>
                  <a:srgbClr val="333333"/>
                </a:solidFill>
                <a:latin typeface="Segoe UI" panose="020B0502040204020203" pitchFamily="34" charset="0"/>
                <a:cs typeface="Segoe UI" panose="020B0502040204020203" pitchFamily="34" charset="0"/>
              </a:rPr>
              <a:t>Test tickets should be handed out to each student right before testing starts so they may log-in. Test tickets and scratch paper must be collected at the end of the test session.</a:t>
            </a:r>
            <a:endParaRPr lang="en-US" sz="5800" b="1" dirty="0">
              <a:latin typeface="Segoe UI" panose="020B0502040204020203" pitchFamily="34" charset="0"/>
              <a:cs typeface="Segoe UI" panose="020B0502040204020203" pitchFamily="34" charset="0"/>
            </a:endParaRPr>
          </a:p>
          <a:p>
            <a:pPr>
              <a:lnSpc>
                <a:spcPct val="120000"/>
              </a:lnSpc>
              <a:spcBef>
                <a:spcPts val="600"/>
              </a:spcBef>
            </a:pPr>
            <a:r>
              <a:rPr lang="en-US" sz="5800" dirty="0">
                <a:latin typeface="Segoe UI" panose="020B0502040204020203" pitchFamily="34" charset="0"/>
                <a:cs typeface="Segoe UI" panose="020B0502040204020203" pitchFamily="34" charset="0"/>
              </a:rPr>
              <a:t>Become familiar with the test procedures and review scripts outlined in the Test Administration Manual.</a:t>
            </a:r>
          </a:p>
          <a:p>
            <a:pPr>
              <a:lnSpc>
                <a:spcPct val="120000"/>
              </a:lnSpc>
              <a:spcBef>
                <a:spcPts val="600"/>
              </a:spcBef>
            </a:pPr>
            <a:r>
              <a:rPr lang="en-US" sz="5800" b="1" dirty="0">
                <a:latin typeface="Segoe UI" panose="020B0502040204020203" pitchFamily="34" charset="0"/>
                <a:cs typeface="Segoe UI" panose="020B0502040204020203" pitchFamily="34" charset="0"/>
              </a:rPr>
              <a:t>Use practice tests/modulars so students are familiar with item types and tools available. </a:t>
            </a:r>
          </a:p>
          <a:p>
            <a:pPr>
              <a:lnSpc>
                <a:spcPct val="120000"/>
              </a:lnSpc>
              <a:spcBef>
                <a:spcPts val="600"/>
              </a:spcBef>
            </a:pPr>
            <a:r>
              <a:rPr lang="en-US" sz="5800" dirty="0">
                <a:latin typeface="Segoe UI" panose="020B0502040204020203" pitchFamily="34" charset="0"/>
                <a:cs typeface="Segoe UI" panose="020B0502040204020203" pitchFamily="34" charset="0"/>
              </a:rPr>
              <a:t>Prior to testing, refer to the allowable designated supports and accommodations described in the Universal Tools, Designated Supports, and Accommodations Guide.</a:t>
            </a:r>
          </a:p>
          <a:p>
            <a:pPr marL="0" indent="0">
              <a:lnSpc>
                <a:spcPct val="120000"/>
              </a:lnSpc>
              <a:buNone/>
            </a:pPr>
            <a:endParaRPr lang="en-US" dirty="0">
              <a:latin typeface="Segoe UI" panose="020B0502040204020203" pitchFamily="34" charset="0"/>
              <a:cs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131100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5FB9-8E27-B48B-2FFC-72698E3B6D38}"/>
              </a:ext>
            </a:extLst>
          </p:cNvPr>
          <p:cNvSpPr>
            <a:spLocks noGrp="1"/>
          </p:cNvSpPr>
          <p:nvPr>
            <p:ph type="ctrTitle"/>
          </p:nvPr>
        </p:nvSpPr>
        <p:spPr/>
        <p:txBody>
          <a:bodyPr/>
          <a:lstStyle/>
          <a:p>
            <a:br>
              <a:rPr lang="en-US" sz="6000" b="1" dirty="0">
                <a:solidFill>
                  <a:schemeClr val="tx2"/>
                </a:solidFill>
              </a:rPr>
            </a:br>
            <a:endParaRPr lang="en-US" dirty="0"/>
          </a:p>
        </p:txBody>
      </p:sp>
      <p:sp>
        <p:nvSpPr>
          <p:cNvPr id="5" name="Subtitle 4">
            <a:extLst>
              <a:ext uri="{FF2B5EF4-FFF2-40B4-BE49-F238E27FC236}">
                <a16:creationId xmlns:a16="http://schemas.microsoft.com/office/drawing/2014/main" id="{8F9360AC-1ECB-B17A-1051-AF81F1639990}"/>
              </a:ext>
            </a:extLst>
          </p:cNvPr>
          <p:cNvSpPr txBox="1">
            <a:spLocks noGrp="1"/>
          </p:cNvSpPr>
          <p:nvPr>
            <p:ph type="subTitle" idx="1"/>
          </p:nvPr>
        </p:nvSpPr>
        <p:spPr>
          <a:xfrm>
            <a:off x="3743026" y="725914"/>
            <a:ext cx="8244187" cy="5515356"/>
          </a:xfrm>
          <a:prstGeom prst="rect">
            <a:avLst/>
          </a:prstGeom>
          <a:noFill/>
        </p:spPr>
        <p:txBody>
          <a:bodyPr wrap="square" rtlCol="0">
            <a:spAutoFit/>
          </a:bodyPr>
          <a:lstStyle/>
          <a:p>
            <a:pPr algn="l"/>
            <a:r>
              <a:rPr lang="en-US" sz="3600" b="1" dirty="0">
                <a:latin typeface="Segoe UI" panose="020B0502040204020203" pitchFamily="34" charset="0"/>
                <a:cs typeface="Segoe UI" panose="020B0502040204020203" pitchFamily="34" charset="0"/>
              </a:rPr>
              <a:t>Presented by:</a:t>
            </a:r>
          </a:p>
          <a:p>
            <a:pPr algn="l">
              <a:spcBef>
                <a:spcPts val="600"/>
              </a:spcBef>
            </a:pPr>
            <a:endParaRPr lang="en-US" sz="1000" dirty="0">
              <a:solidFill>
                <a:schemeClr val="bg1">
                  <a:lumMod val="50000"/>
                </a:schemeClr>
              </a:solidFill>
              <a:latin typeface="Segoe UI" panose="020B0502040204020203" pitchFamily="34" charset="0"/>
              <a:cs typeface="Segoe UI" panose="020B0502040204020203" pitchFamily="34" charset="0"/>
            </a:endParaRPr>
          </a:p>
          <a:p>
            <a:pPr marL="233363" algn="l">
              <a:lnSpc>
                <a:spcPct val="100000"/>
              </a:lnSpc>
              <a:spcBef>
                <a:spcPts val="600"/>
              </a:spcBef>
              <a:tabLst>
                <a:tab pos="2743200" algn="l"/>
              </a:tabLst>
            </a:pPr>
            <a:r>
              <a:rPr lang="en-US" sz="2800" b="1" u="sng" dirty="0">
                <a:latin typeface="Segoe UI" panose="020B0502040204020203" pitchFamily="34" charset="0"/>
                <a:cs typeface="Segoe UI" panose="020B0502040204020203" pitchFamily="34" charset="0"/>
              </a:rPr>
              <a:t>New Hampshire Department of Education</a:t>
            </a:r>
          </a:p>
          <a:p>
            <a:pPr marL="233363" algn="l">
              <a:lnSpc>
                <a:spcPct val="100000"/>
              </a:lnSpc>
              <a:spcBef>
                <a:spcPts val="600"/>
              </a:spcBef>
              <a:tabLst>
                <a:tab pos="2743200" algn="l"/>
              </a:tabLst>
            </a:pPr>
            <a:r>
              <a:rPr lang="en-US" b="1" dirty="0">
                <a:latin typeface="Segoe UI" panose="020B0502040204020203" pitchFamily="34" charset="0"/>
                <a:cs typeface="Segoe UI" panose="020B0502040204020203" pitchFamily="34" charset="0"/>
              </a:rPr>
              <a:t>Nate Greene		Administrator, Bureau of 			Assessment &amp; Accountability</a:t>
            </a:r>
          </a:p>
          <a:p>
            <a:pPr marL="233363" algn="l">
              <a:lnSpc>
                <a:spcPct val="100000"/>
              </a:lnSpc>
              <a:spcBef>
                <a:spcPts val="600"/>
              </a:spcBef>
              <a:tabLst>
                <a:tab pos="2743200" algn="l"/>
              </a:tabLst>
            </a:pPr>
            <a:r>
              <a:rPr lang="en-US" b="1" dirty="0">
                <a:latin typeface="Segoe UI" panose="020B0502040204020203" pitchFamily="34" charset="0"/>
                <a:cs typeface="Segoe UI" panose="020B0502040204020203" pitchFamily="34" charset="0"/>
              </a:rPr>
              <a:t>Kristen Crawford		Assessment Administrator</a:t>
            </a:r>
          </a:p>
          <a:p>
            <a:pPr marL="233363" algn="l">
              <a:lnSpc>
                <a:spcPct val="100000"/>
              </a:lnSpc>
              <a:spcBef>
                <a:spcPts val="600"/>
              </a:spcBef>
              <a:tabLst>
                <a:tab pos="2743200" algn="l"/>
              </a:tabLst>
            </a:pPr>
            <a:r>
              <a:rPr lang="en-US" b="1" dirty="0">
                <a:latin typeface="Segoe UI" panose="020B0502040204020203" pitchFamily="34" charset="0"/>
                <a:cs typeface="Segoe UI" panose="020B0502040204020203" pitchFamily="34" charset="0"/>
              </a:rPr>
              <a:t>Michelle Gauthier	Assessment Specialist</a:t>
            </a:r>
          </a:p>
          <a:p>
            <a:pPr marL="233363" algn="l">
              <a:lnSpc>
                <a:spcPct val="100000"/>
              </a:lnSpc>
              <a:spcBef>
                <a:spcPts val="600"/>
              </a:spcBef>
              <a:tabLst>
                <a:tab pos="2743200" algn="l"/>
              </a:tabLst>
            </a:pPr>
            <a:endParaRPr lang="en-US" sz="800" b="1" dirty="0">
              <a:latin typeface="Segoe UI" panose="020B0502040204020203" pitchFamily="34" charset="0"/>
              <a:cs typeface="Segoe UI" panose="020B0502040204020203" pitchFamily="34" charset="0"/>
            </a:endParaRPr>
          </a:p>
          <a:p>
            <a:pPr marL="233363" algn="l">
              <a:lnSpc>
                <a:spcPct val="100000"/>
              </a:lnSpc>
              <a:spcBef>
                <a:spcPts val="600"/>
              </a:spcBef>
              <a:tabLst>
                <a:tab pos="2743200" algn="l"/>
              </a:tabLst>
            </a:pPr>
            <a:r>
              <a:rPr lang="en-US" sz="2800" b="1" u="sng" dirty="0">
                <a:latin typeface="Segoe UI" panose="020B0502040204020203" pitchFamily="34" charset="0"/>
                <a:cs typeface="Segoe UI" panose="020B0502040204020203" pitchFamily="34" charset="0"/>
              </a:rPr>
              <a:t>Cambium Assessment</a:t>
            </a:r>
          </a:p>
          <a:p>
            <a:pPr marL="233363" algn="l">
              <a:lnSpc>
                <a:spcPct val="100000"/>
              </a:lnSpc>
              <a:spcBef>
                <a:spcPts val="600"/>
              </a:spcBef>
              <a:tabLst>
                <a:tab pos="2743200" algn="l"/>
              </a:tabLst>
            </a:pPr>
            <a:r>
              <a:rPr lang="en-US" b="1" dirty="0">
                <a:latin typeface="Segoe UI" panose="020B0502040204020203" pitchFamily="34" charset="0"/>
                <a:cs typeface="Segoe UI" panose="020B0502040204020203" pitchFamily="34" charset="0"/>
              </a:rPr>
              <a:t>Tom Glorfield		Senior Program Manager</a:t>
            </a:r>
          </a:p>
          <a:p>
            <a:pPr marL="233363" algn="l">
              <a:lnSpc>
                <a:spcPct val="100000"/>
              </a:lnSpc>
              <a:spcBef>
                <a:spcPts val="600"/>
              </a:spcBef>
              <a:spcAft>
                <a:spcPts val="600"/>
              </a:spcAft>
              <a:tabLst>
                <a:tab pos="2743200" algn="l"/>
              </a:tabLst>
            </a:pPr>
            <a:r>
              <a:rPr lang="en-US" b="1" dirty="0">
                <a:latin typeface="Segoe UI" panose="020B0502040204020203" pitchFamily="34" charset="0"/>
                <a:cs typeface="Segoe UI" panose="020B0502040204020203" pitchFamily="34" charset="0"/>
              </a:rPr>
              <a:t>Evelyn Chester		Program Manager</a:t>
            </a:r>
          </a:p>
          <a:p>
            <a:pPr marL="233363" algn="l">
              <a:lnSpc>
                <a:spcPct val="100000"/>
              </a:lnSpc>
              <a:spcBef>
                <a:spcPts val="0"/>
              </a:spcBef>
              <a:tabLst>
                <a:tab pos="2743200" algn="l"/>
              </a:tabLst>
            </a:pPr>
            <a:r>
              <a:rPr lang="en-US" b="1" dirty="0">
                <a:latin typeface="Segoe UI" panose="020B0502040204020203" pitchFamily="34" charset="0"/>
                <a:cs typeface="Segoe UI" panose="020B0502040204020203" pitchFamily="34" charset="0"/>
              </a:rPr>
              <a:t>Sharif Jico		Program Manager</a:t>
            </a:r>
          </a:p>
          <a:p>
            <a:pPr marL="233363" algn="l">
              <a:lnSpc>
                <a:spcPct val="100000"/>
              </a:lnSpc>
              <a:spcBef>
                <a:spcPts val="600"/>
              </a:spcBef>
              <a:tabLst>
                <a:tab pos="2743200" algn="l"/>
              </a:tabLst>
            </a:pPr>
            <a:r>
              <a:rPr lang="en-US" b="1" dirty="0">
                <a:latin typeface="Segoe UI" panose="020B0502040204020203" pitchFamily="34" charset="0"/>
                <a:cs typeface="Segoe UI" panose="020B0502040204020203" pitchFamily="34" charset="0"/>
              </a:rPr>
              <a:t>Julie Benson		Content Director</a:t>
            </a:r>
          </a:p>
        </p:txBody>
      </p:sp>
      <p:pic>
        <p:nvPicPr>
          <p:cNvPr id="3" name="Picture 2">
            <a:extLst>
              <a:ext uri="{FF2B5EF4-FFF2-40B4-BE49-F238E27FC236}">
                <a16:creationId xmlns:a16="http://schemas.microsoft.com/office/drawing/2014/main" id="{51A16336-A420-2643-8F4A-03991F4B1CF6}"/>
              </a:ext>
            </a:extLst>
          </p:cNvPr>
          <p:cNvPicPr>
            <a:picLocks noChangeAspect="1"/>
          </p:cNvPicPr>
          <p:nvPr/>
        </p:nvPicPr>
        <p:blipFill>
          <a:blip r:embed="rId3"/>
          <a:stretch>
            <a:fillRect/>
          </a:stretch>
        </p:blipFill>
        <p:spPr>
          <a:xfrm>
            <a:off x="972655" y="4691870"/>
            <a:ext cx="1765300" cy="1549400"/>
          </a:xfrm>
          <a:prstGeom prst="rect">
            <a:avLst/>
          </a:prstGeom>
        </p:spPr>
      </p:pic>
    </p:spTree>
    <p:extLst>
      <p:ext uri="{BB962C8B-B14F-4D97-AF65-F5344CB8AC3E}">
        <p14:creationId xmlns:p14="http://schemas.microsoft.com/office/powerpoint/2010/main" val="380965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19FD-4968-6866-BDE6-4FA27DAB0E1B}"/>
              </a:ext>
            </a:extLst>
          </p:cNvPr>
          <p:cNvSpPr>
            <a:spLocks noGrp="1"/>
          </p:cNvSpPr>
          <p:nvPr>
            <p:ph type="ctrTitle"/>
          </p:nvPr>
        </p:nvSpPr>
        <p:spPr/>
        <p:txBody>
          <a:bodyPr/>
          <a:lstStyle/>
          <a:p>
            <a:r>
              <a:rPr lang="en-US" dirty="0"/>
              <a:t>Accessibility and Accommodations</a:t>
            </a:r>
          </a:p>
        </p:txBody>
      </p:sp>
      <p:sp>
        <p:nvSpPr>
          <p:cNvPr id="3" name="Subtitle 2">
            <a:extLst>
              <a:ext uri="{FF2B5EF4-FFF2-40B4-BE49-F238E27FC236}">
                <a16:creationId xmlns:a16="http://schemas.microsoft.com/office/drawing/2014/main" id="{92A42277-AC9A-54E4-5486-06DC9BAE7224}"/>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863E6BFC-4E54-B5FB-C1BE-3DEF286C448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10597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D2BA-5042-CB62-4472-570DABC0B8C1}"/>
              </a:ext>
            </a:extLst>
          </p:cNvPr>
          <p:cNvSpPr>
            <a:spLocks noGrp="1"/>
          </p:cNvSpPr>
          <p:nvPr>
            <p:ph type="title"/>
          </p:nvPr>
        </p:nvSpPr>
        <p:spPr/>
        <p:txBody>
          <a:bodyPr/>
          <a:lstStyle/>
          <a:p>
            <a:r>
              <a:rPr lang="en-US" dirty="0"/>
              <a:t>Universal Tools, Designated Supports, and Accommodations</a:t>
            </a:r>
          </a:p>
        </p:txBody>
      </p:sp>
      <p:sp>
        <p:nvSpPr>
          <p:cNvPr id="3" name="Content Placeholder 2">
            <a:extLst>
              <a:ext uri="{FF2B5EF4-FFF2-40B4-BE49-F238E27FC236}">
                <a16:creationId xmlns:a16="http://schemas.microsoft.com/office/drawing/2014/main" id="{13EB2CD7-87D2-5C06-701B-B3EE1132BFD3}"/>
              </a:ext>
            </a:extLst>
          </p:cNvPr>
          <p:cNvSpPr>
            <a:spLocks noGrp="1"/>
          </p:cNvSpPr>
          <p:nvPr>
            <p:ph idx="1"/>
          </p:nvPr>
        </p:nvSpPr>
        <p:spPr>
          <a:xfrm>
            <a:off x="705852" y="1994067"/>
            <a:ext cx="10515600" cy="4351338"/>
          </a:xfrm>
        </p:spPr>
        <p:txBody>
          <a:bodyPr>
            <a:normAutofit fontScale="92500" lnSpcReduction="10000"/>
          </a:bodyPr>
          <a:lstStyle/>
          <a:p>
            <a:pPr marL="342900" marR="457200" lvl="0" indent="-342900">
              <a:spcBef>
                <a:spcPts val="0"/>
              </a:spcBef>
              <a:spcAft>
                <a:spcPts val="0"/>
              </a:spcAft>
              <a:buFont typeface="Symbol" panose="05050102010706020507" pitchFamily="18" charset="2"/>
              <a:buChar char=""/>
            </a:pPr>
            <a:r>
              <a:rPr lang="en-US" sz="2100" b="1" dirty="0">
                <a:effectLst/>
                <a:latin typeface="Calibri" panose="020F0502020204030204" pitchFamily="34" charset="0"/>
                <a:ea typeface="Calibri" panose="020F0502020204030204" pitchFamily="34" charset="0"/>
              </a:rPr>
              <a:t>Universal Tools</a:t>
            </a:r>
            <a:r>
              <a:rPr lang="en-US" sz="210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are provided for ALL students based on student preference, i.e., masking, print size, highlight, strikethrough.</a:t>
            </a:r>
          </a:p>
          <a:p>
            <a:pPr marL="342900" marR="457200" lvl="0" indent="-342900">
              <a:lnSpc>
                <a:spcPct val="100000"/>
              </a:lnSpc>
              <a:spcBef>
                <a:spcPts val="600"/>
              </a:spcBef>
              <a:spcAft>
                <a:spcPts val="600"/>
              </a:spcAft>
              <a:buFont typeface="Symbol" panose="05050102010706020507" pitchFamily="18" charset="2"/>
              <a:buChar char=""/>
            </a:pPr>
            <a:r>
              <a:rPr lang="en-US" sz="2100" b="1" dirty="0">
                <a:effectLst/>
                <a:latin typeface="Calibri" panose="020F0502020204030204" pitchFamily="34" charset="0"/>
                <a:ea typeface="Calibri" panose="020F0502020204030204" pitchFamily="34" charset="0"/>
              </a:rPr>
              <a:t>Designated Supports</a:t>
            </a:r>
            <a:r>
              <a:rPr lang="en-US" sz="210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are intended for any student (including English learners, students with disabilities, and English learners with disabilities) for whom the need has been indicated by an educator familiar with the student’s needs and approval by the building principal or school administrator. Parent consent is required. </a:t>
            </a:r>
          </a:p>
          <a:p>
            <a:pPr marL="742950" marR="457200" lvl="1" indent="-285750">
              <a:spcBef>
                <a:spcPts val="0"/>
              </a:spcBef>
              <a:spcAft>
                <a:spcPts val="0"/>
              </a:spcAft>
              <a:buFont typeface="Courier New" panose="02070309020205020404" pitchFamily="49" charset="0"/>
              <a:buChar char="o"/>
              <a:tabLst>
                <a:tab pos="520700" algn="l"/>
              </a:tabLst>
            </a:pPr>
            <a:r>
              <a:rPr lang="en-US" sz="2000" dirty="0">
                <a:effectLst/>
                <a:latin typeface="Calibri" panose="020F0502020204030204" pitchFamily="34" charset="0"/>
                <a:ea typeface="Calibri" panose="020F0502020204030204" pitchFamily="34" charset="0"/>
              </a:rPr>
              <a:t>The student’s use of designated supports during the assessment should reflect similar </a:t>
            </a:r>
            <a:r>
              <a:rPr lang="en-US" sz="2000" spc="-25" dirty="0">
                <a:effectLst/>
                <a:latin typeface="Calibri" panose="020F0502020204030204" pitchFamily="34" charset="0"/>
                <a:ea typeface="Calibri" panose="020F0502020204030204" pitchFamily="34" charset="0"/>
              </a:rPr>
              <a:t>supports </a:t>
            </a:r>
            <a:r>
              <a:rPr lang="en-US" sz="2000" dirty="0">
                <a:effectLst/>
                <a:latin typeface="Calibri" panose="020F0502020204030204" pitchFamily="34" charset="0"/>
                <a:ea typeface="Calibri" panose="020F0502020204030204" pitchFamily="34" charset="0"/>
              </a:rPr>
              <a:t>also provided during regular classroom instruction and local and statewide assessments given throughout the school year.</a:t>
            </a:r>
          </a:p>
          <a:p>
            <a:pPr marL="342900" marR="457200" lvl="0" indent="-342900">
              <a:spcBef>
                <a:spcPts val="600"/>
              </a:spcBef>
              <a:spcAft>
                <a:spcPts val="600"/>
              </a:spcAft>
              <a:buFont typeface="Symbol" panose="05050102010706020507" pitchFamily="18" charset="2"/>
              <a:buChar char=""/>
            </a:pPr>
            <a:r>
              <a:rPr lang="en-US" sz="2100" b="1" dirty="0">
                <a:effectLst/>
                <a:latin typeface="Calibri" panose="020F0502020204030204" pitchFamily="34" charset="0"/>
                <a:ea typeface="Calibri" panose="020F0502020204030204" pitchFamily="34" charset="0"/>
              </a:rPr>
              <a:t>Accommodations</a:t>
            </a:r>
            <a:r>
              <a:rPr lang="en-US" sz="2000" dirty="0">
                <a:effectLst/>
                <a:latin typeface="Calibri" panose="020F0502020204030204" pitchFamily="34" charset="0"/>
                <a:ea typeface="Calibri" panose="020F0502020204030204" pitchFamily="34" charset="0"/>
              </a:rPr>
              <a:t> are for students with disabilities who are receiving special education services and have an active IEP or Section 504 Plan, and for students who are English learners </a:t>
            </a:r>
            <a:r>
              <a:rPr lang="en-US" sz="2000" b="1" dirty="0">
                <a:effectLst/>
                <a:latin typeface="Calibri" panose="020F0502020204030204" pitchFamily="34" charset="0"/>
                <a:ea typeface="Calibri" panose="020F0502020204030204" pitchFamily="34" charset="0"/>
              </a:rPr>
              <a:t>also identified as a student with a disability</a:t>
            </a:r>
            <a:r>
              <a:rPr lang="en-US" sz="2000" dirty="0">
                <a:effectLst/>
                <a:latin typeface="Calibri" panose="020F0502020204030204" pitchFamily="34" charset="0"/>
                <a:ea typeface="Calibri" panose="020F0502020204030204" pitchFamily="34" charset="0"/>
              </a:rPr>
              <a:t>. </a:t>
            </a:r>
          </a:p>
          <a:p>
            <a:pPr marL="742950" marR="54610" lvl="1" indent="-285750">
              <a:lnSpc>
                <a:spcPct val="100000"/>
              </a:lnSpc>
              <a:spcBef>
                <a:spcPts val="0"/>
              </a:spcBef>
              <a:spcAft>
                <a:spcPts val="0"/>
              </a:spcAft>
              <a:buFont typeface="Courier New" panose="02070309020205020404" pitchFamily="49" charset="0"/>
              <a:buChar char="o"/>
              <a:tabLst>
                <a:tab pos="520700" algn="l"/>
              </a:tabLst>
            </a:pPr>
            <a:r>
              <a:rPr lang="en-US" sz="2000" dirty="0">
                <a:effectLst/>
                <a:latin typeface="Calibri" panose="020F0502020204030204" pitchFamily="34" charset="0"/>
                <a:ea typeface="Calibri" panose="020F0502020204030204" pitchFamily="34" charset="0"/>
              </a:rPr>
              <a:t>The student’s IEP must specify which accommodations will be used during the assessment and should reflect similar </a:t>
            </a:r>
            <a:r>
              <a:rPr lang="en-US" sz="2000" spc="-25" dirty="0">
                <a:effectLst/>
                <a:latin typeface="Calibri" panose="020F0502020204030204" pitchFamily="34" charset="0"/>
                <a:ea typeface="Calibri" panose="020F0502020204030204" pitchFamily="34" charset="0"/>
              </a:rPr>
              <a:t>accommodations </a:t>
            </a:r>
            <a:r>
              <a:rPr lang="en-US" sz="2000" dirty="0">
                <a:effectLst/>
                <a:latin typeface="Calibri" panose="020F0502020204030204" pitchFamily="34" charset="0"/>
                <a:ea typeface="Calibri" panose="020F0502020204030204" pitchFamily="34" charset="0"/>
              </a:rPr>
              <a:t>also provided during regular classroom instruction and local and statewide assessments given throughout the school year.</a:t>
            </a:r>
          </a:p>
          <a:p>
            <a:pPr marL="0" indent="0">
              <a:buNone/>
            </a:pPr>
            <a:endParaRPr lang="en-US" dirty="0"/>
          </a:p>
        </p:txBody>
      </p:sp>
    </p:spTree>
    <p:extLst>
      <p:ext uri="{BB962C8B-B14F-4D97-AF65-F5344CB8AC3E}">
        <p14:creationId xmlns:p14="http://schemas.microsoft.com/office/powerpoint/2010/main" val="177101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DD00-7596-DEBE-AE8E-51BE50354B04}"/>
              </a:ext>
            </a:extLst>
          </p:cNvPr>
          <p:cNvSpPr>
            <a:spLocks noGrp="1"/>
          </p:cNvSpPr>
          <p:nvPr>
            <p:ph type="ctrTitle"/>
          </p:nvPr>
        </p:nvSpPr>
        <p:spPr>
          <a:xfrm>
            <a:off x="4256067" y="1423395"/>
            <a:ext cx="6924973" cy="2387600"/>
          </a:xfrm>
        </p:spPr>
        <p:txBody>
          <a:bodyPr>
            <a:normAutofit/>
          </a:bodyPr>
          <a:lstStyle/>
          <a:p>
            <a:br>
              <a:rPr lang="en-US" b="1" dirty="0"/>
            </a:br>
            <a:r>
              <a:rPr lang="en-US" sz="7200" b="1" dirty="0"/>
              <a:t>Questions?</a:t>
            </a:r>
          </a:p>
        </p:txBody>
      </p:sp>
      <p:pic>
        <p:nvPicPr>
          <p:cNvPr id="6" name="Picture 5" descr="A picture containing text, clipart&#10;&#10;Description automatically generated">
            <a:extLst>
              <a:ext uri="{FF2B5EF4-FFF2-40B4-BE49-F238E27FC236}">
                <a16:creationId xmlns:a16="http://schemas.microsoft.com/office/drawing/2014/main" id="{3E2D039A-D991-64F1-E7B8-17DAF8796B23}"/>
              </a:ext>
            </a:extLst>
          </p:cNvPr>
          <p:cNvPicPr>
            <a:picLocks noChangeAspect="1"/>
          </p:cNvPicPr>
          <p:nvPr/>
        </p:nvPicPr>
        <p:blipFill>
          <a:blip r:embed="rId3"/>
          <a:stretch>
            <a:fillRect/>
          </a:stretch>
        </p:blipFill>
        <p:spPr>
          <a:xfrm>
            <a:off x="3970507" y="6195656"/>
            <a:ext cx="1243043" cy="366450"/>
          </a:xfrm>
          <a:prstGeom prst="rect">
            <a:avLst/>
          </a:prstGeom>
        </p:spPr>
      </p:pic>
    </p:spTree>
    <p:extLst>
      <p:ext uri="{BB962C8B-B14F-4D97-AF65-F5344CB8AC3E}">
        <p14:creationId xmlns:p14="http://schemas.microsoft.com/office/powerpoint/2010/main" val="1261272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917-D833-3B47-DE82-6308EE62B084}"/>
              </a:ext>
            </a:extLst>
          </p:cNvPr>
          <p:cNvSpPr>
            <a:spLocks noGrp="1"/>
          </p:cNvSpPr>
          <p:nvPr>
            <p:ph type="ctrTitle"/>
          </p:nvPr>
        </p:nvSpPr>
        <p:spPr/>
        <p:txBody>
          <a:bodyPr>
            <a:normAutofit fontScale="90000"/>
          </a:bodyPr>
          <a:lstStyle/>
          <a:p>
            <a:r>
              <a:rPr lang="en-US" dirty="0"/>
              <a:t>Interim and Modular Assessments</a:t>
            </a:r>
          </a:p>
        </p:txBody>
      </p:sp>
      <p:sp>
        <p:nvSpPr>
          <p:cNvPr id="3" name="Subtitle 2">
            <a:extLst>
              <a:ext uri="{FF2B5EF4-FFF2-40B4-BE49-F238E27FC236}">
                <a16:creationId xmlns:a16="http://schemas.microsoft.com/office/drawing/2014/main" id="{881070E3-4362-5036-617B-6AF62DBF39D6}"/>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E09A28A9-C753-D869-95D6-F10C52F9DD9B}"/>
              </a:ext>
            </a:extLst>
          </p:cNvPr>
          <p:cNvSpPr>
            <a:spLocks noGrp="1"/>
          </p:cNvSpPr>
          <p:nvPr>
            <p:ph type="body" sz="quarter" idx="10"/>
          </p:nvPr>
        </p:nvSpPr>
        <p:spPr/>
        <p:txBody>
          <a:bodyPr/>
          <a:lstStyle/>
          <a:p>
            <a:r>
              <a:rPr lang="en-US" dirty="0"/>
              <a:t>Evelyn Chester, Cambium Assessment, Inc.</a:t>
            </a:r>
          </a:p>
        </p:txBody>
      </p:sp>
    </p:spTree>
    <p:extLst>
      <p:ext uri="{BB962C8B-B14F-4D97-AF65-F5344CB8AC3E}">
        <p14:creationId xmlns:p14="http://schemas.microsoft.com/office/powerpoint/2010/main" val="3512052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E127E61-BC1E-996D-F491-693FB8B40596}"/>
              </a:ext>
            </a:extLst>
          </p:cNvPr>
          <p:cNvSpPr>
            <a:spLocks noGrp="1"/>
          </p:cNvSpPr>
          <p:nvPr>
            <p:ph idx="1"/>
          </p:nvPr>
        </p:nvSpPr>
        <p:spPr>
          <a:xfrm>
            <a:off x="838200" y="1914833"/>
            <a:ext cx="10515600" cy="4351338"/>
          </a:xfrm>
        </p:spPr>
        <p:txBody>
          <a:bodyPr>
            <a:normAutofit/>
          </a:bodyPr>
          <a:lstStyle/>
          <a:p>
            <a:pPr marL="514350" indent="-514350">
              <a:buFont typeface="+mj-lt"/>
              <a:buAutoNum type="arabicPeriod"/>
            </a:pPr>
            <a:r>
              <a:rPr lang="en-US" dirty="0">
                <a:latin typeface="Segoe UI" panose="020B0502040204020203" pitchFamily="34" charset="0"/>
                <a:cs typeface="Segoe UI" panose="020B0502040204020203" pitchFamily="34" charset="0"/>
              </a:rPr>
              <a:t>Overview of Modulars &amp; Interims</a:t>
            </a:r>
          </a:p>
          <a:p>
            <a:pPr marL="514350" indent="-514350">
              <a:buFont typeface="+mj-lt"/>
              <a:buAutoNum type="arabicPeriod"/>
            </a:pPr>
            <a:endParaRPr lang="en-US" dirty="0">
              <a:latin typeface="Segoe UI" panose="020B0502040204020203" pitchFamily="34" charset="0"/>
              <a:cs typeface="Segoe UI" panose="020B0502040204020203" pitchFamily="34" charset="0"/>
            </a:endParaRPr>
          </a:p>
          <a:p>
            <a:pPr marL="514350" indent="-514350">
              <a:buFont typeface="+mj-lt"/>
              <a:buAutoNum type="arabicPeriod"/>
            </a:pPr>
            <a:r>
              <a:rPr lang="en-US" dirty="0">
                <a:latin typeface="Segoe UI" panose="020B0502040204020203" pitchFamily="34" charset="0"/>
                <a:cs typeface="Segoe UI" panose="020B0502040204020203" pitchFamily="34" charset="0"/>
              </a:rPr>
              <a:t>Administering Modulars &amp; Interims</a:t>
            </a:r>
          </a:p>
          <a:p>
            <a:pPr marL="514350" indent="-514350">
              <a:buFont typeface="+mj-lt"/>
              <a:buAutoNum type="arabicPeriod"/>
            </a:pPr>
            <a:endParaRPr lang="en-US" dirty="0">
              <a:latin typeface="Segoe UI" panose="020B0502040204020203" pitchFamily="34" charset="0"/>
              <a:cs typeface="Segoe UI" panose="020B0502040204020203" pitchFamily="34" charset="0"/>
            </a:endParaRPr>
          </a:p>
          <a:p>
            <a:pPr marL="514350" indent="-514350">
              <a:buFont typeface="+mj-lt"/>
              <a:buAutoNum type="arabicPeriod"/>
            </a:pPr>
            <a:r>
              <a:rPr lang="en-US" dirty="0">
                <a:latin typeface="Segoe UI" panose="020B0502040204020203" pitchFamily="34" charset="0"/>
                <a:cs typeface="Segoe UI" panose="020B0502040204020203" pitchFamily="34" charset="0"/>
              </a:rPr>
              <a:t>Accessing Score Reports</a:t>
            </a:r>
          </a:p>
          <a:p>
            <a:pPr marL="514350" indent="-514350">
              <a:buFont typeface="+mj-lt"/>
              <a:buAutoNum type="arabicPeriod"/>
            </a:pPr>
            <a:endParaRPr lang="en-US" dirty="0">
              <a:latin typeface="Segoe UI" panose="020B0502040204020203" pitchFamily="34" charset="0"/>
              <a:cs typeface="Segoe UI" panose="020B0502040204020203" pitchFamily="34" charset="0"/>
            </a:endParaRPr>
          </a:p>
          <a:p>
            <a:pPr marL="514350" indent="-514350">
              <a:buFont typeface="+mj-lt"/>
              <a:buAutoNum type="arabicPeriod"/>
            </a:pPr>
            <a:r>
              <a:rPr lang="en-US" dirty="0">
                <a:latin typeface="Segoe UI" panose="020B0502040204020203" pitchFamily="34" charset="0"/>
                <a:cs typeface="Segoe UI" panose="020B0502040204020203" pitchFamily="34" charset="0"/>
              </a:rPr>
              <a:t>How Interims &amp; Modulars support Teaching and Learning</a:t>
            </a:r>
          </a:p>
        </p:txBody>
      </p:sp>
    </p:spTree>
    <p:extLst>
      <p:ext uri="{BB962C8B-B14F-4D97-AF65-F5344CB8AC3E}">
        <p14:creationId xmlns:p14="http://schemas.microsoft.com/office/powerpoint/2010/main" val="348226668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Availability</a:t>
            </a:r>
          </a:p>
        </p:txBody>
      </p:sp>
      <p:sp>
        <p:nvSpPr>
          <p:cNvPr id="5" name="TextBox 4">
            <a:extLst>
              <a:ext uri="{FF2B5EF4-FFF2-40B4-BE49-F238E27FC236}">
                <a16:creationId xmlns:a16="http://schemas.microsoft.com/office/drawing/2014/main" id="{AFA12BDC-159E-BF49-A40E-5FDCD0E88689}"/>
              </a:ext>
            </a:extLst>
          </p:cNvPr>
          <p:cNvSpPr txBox="1"/>
          <p:nvPr/>
        </p:nvSpPr>
        <p:spPr>
          <a:xfrm>
            <a:off x="602166" y="2136339"/>
            <a:ext cx="11073161" cy="4031873"/>
          </a:xfrm>
          <a:prstGeom prst="rect">
            <a:avLst/>
          </a:prstGeom>
          <a:noFill/>
        </p:spPr>
        <p:txBody>
          <a:bodyPr wrap="square">
            <a:spAutoFit/>
          </a:bodyPr>
          <a:lstStyle/>
          <a:p>
            <a:r>
              <a:rPr lang="en-US" sz="2800" dirty="0">
                <a:latin typeface="Segoe UI" panose="020B0502040204020203" pitchFamily="34" charset="0"/>
                <a:cs typeface="Segoe UI" panose="020B0502040204020203" pitchFamily="34" charset="0"/>
              </a:rPr>
              <a:t>Test Window starts in the fall and runs through spring </a:t>
            </a:r>
          </a:p>
          <a:p>
            <a:pPr marL="914400" lvl="1"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Sept. 19, 2023 – June 7, 2024</a:t>
            </a:r>
          </a:p>
          <a:p>
            <a:pPr marL="914400" lvl="1" indent="-45720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Included as part of the NH SAS contract – no added cost to schools/districts</a:t>
            </a:r>
          </a:p>
          <a:p>
            <a:endParaRPr lang="en-US" sz="16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Administered using the same platform as the NH SAS Summative</a:t>
            </a:r>
          </a:p>
          <a:p>
            <a:pPr marL="914400" lvl="1"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The same Accommodations, Designated Supports, and Universal Tools are available</a:t>
            </a:r>
          </a:p>
          <a:p>
            <a:pPr marL="914400" lvl="1"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Support all the same devices and platforms</a:t>
            </a:r>
          </a:p>
        </p:txBody>
      </p:sp>
    </p:spTree>
    <p:extLst>
      <p:ext uri="{BB962C8B-B14F-4D97-AF65-F5344CB8AC3E}">
        <p14:creationId xmlns:p14="http://schemas.microsoft.com/office/powerpoint/2010/main" val="49027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Interims vs. Modulars</a:t>
            </a:r>
          </a:p>
        </p:txBody>
      </p:sp>
      <p:sp>
        <p:nvSpPr>
          <p:cNvPr id="4" name="Content Placeholder 9">
            <a:extLst>
              <a:ext uri="{FF2B5EF4-FFF2-40B4-BE49-F238E27FC236}">
                <a16:creationId xmlns:a16="http://schemas.microsoft.com/office/drawing/2014/main" id="{7A2CAFA4-1AFB-B946-B4D0-B9AD29DF06D1}"/>
              </a:ext>
            </a:extLst>
          </p:cNvPr>
          <p:cNvSpPr>
            <a:spLocks noGrp="1"/>
          </p:cNvSpPr>
          <p:nvPr>
            <p:ph sz="half" idx="1"/>
          </p:nvPr>
        </p:nvSpPr>
        <p:spPr>
          <a:xfrm>
            <a:off x="1168089" y="2018833"/>
            <a:ext cx="4176522" cy="5009297"/>
          </a:xfrm>
        </p:spPr>
        <p:txBody>
          <a:bodyPr>
            <a:normAutofit/>
          </a:bodyPr>
          <a:lstStyle/>
          <a:p>
            <a:r>
              <a:rPr lang="en-US" sz="2000" dirty="0"/>
              <a:t>Computer adaptive</a:t>
            </a:r>
          </a:p>
          <a:p>
            <a:r>
              <a:rPr lang="en-US" sz="2000" dirty="0"/>
              <a:t>Approx 30 items per test</a:t>
            </a:r>
          </a:p>
          <a:p>
            <a:r>
              <a:rPr lang="en-US" sz="2000" dirty="0"/>
              <a:t>100% machine-scored</a:t>
            </a:r>
          </a:p>
          <a:p>
            <a:r>
              <a:rPr lang="en-US" sz="2000" dirty="0"/>
              <a:t>Reported in CRS (Centralized Reporting System)</a:t>
            </a:r>
          </a:p>
          <a:p>
            <a:r>
              <a:rPr lang="en-US" sz="2000" dirty="0"/>
              <a:t>One per grade (ELA/Math)</a:t>
            </a:r>
          </a:p>
          <a:p>
            <a:r>
              <a:rPr lang="en-US" sz="2000" dirty="0"/>
              <a:t>Unlimited number of opportunities</a:t>
            </a:r>
          </a:p>
          <a:p>
            <a:r>
              <a:rPr lang="en-US" sz="2000" dirty="0"/>
              <a:t>Secure Browser only</a:t>
            </a:r>
          </a:p>
          <a:p>
            <a:r>
              <a:rPr lang="en-US" sz="2000" dirty="0"/>
              <a:t>Can be given off-grade</a:t>
            </a:r>
          </a:p>
        </p:txBody>
      </p:sp>
      <p:sp>
        <p:nvSpPr>
          <p:cNvPr id="6" name="Content Placeholder 10">
            <a:extLst>
              <a:ext uri="{FF2B5EF4-FFF2-40B4-BE49-F238E27FC236}">
                <a16:creationId xmlns:a16="http://schemas.microsoft.com/office/drawing/2014/main" id="{61294FE7-BDDE-CC44-A371-FFCA9BEFD2C8}"/>
              </a:ext>
            </a:extLst>
          </p:cNvPr>
          <p:cNvSpPr txBox="1">
            <a:spLocks/>
          </p:cNvSpPr>
          <p:nvPr/>
        </p:nvSpPr>
        <p:spPr>
          <a:xfrm>
            <a:off x="6320679" y="1984510"/>
            <a:ext cx="4176522" cy="5009297"/>
          </a:xfrm>
          <a:prstGeom prst="rect">
            <a:avLst/>
          </a:prstGeom>
        </p:spPr>
        <p:txBody>
          <a:bodyPr vert="horz" lIns="91440" tIns="45720" rIns="91440" bIns="45720" rtlCol="0">
            <a:normAutofit/>
          </a:bodyPr>
          <a:lstStyle>
            <a:defPPr>
              <a:defRPr lang="en-US"/>
            </a:defPPr>
            <a:lvl1pPr marL="228600" indent="-228600" defTabSz="914400">
              <a:lnSpc>
                <a:spcPct val="90000"/>
              </a:lnSpc>
              <a:spcBef>
                <a:spcPts val="1000"/>
              </a:spcBef>
              <a:buFont typeface="Arial" panose="020B0604020202020204" pitchFamily="34" charset="0"/>
              <a:buChar char="•"/>
              <a:defRPr sz="2000">
                <a:latin typeface="Segoe UI Emoji" panose="020B0502040204020203" pitchFamily="34" charset="0"/>
                <a:ea typeface="Segoe UI Emoji" panose="020B0502040204020203"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atin typeface="Segoe UI Light" panose="020B0502040204020203" pitchFamily="34" charset="0"/>
                <a:cs typeface="Segoe UI Light" panose="020B0502040204020203" pitchFamily="34" charset="0"/>
              </a:defRPr>
            </a:lvl2pPr>
            <a:lvl3pPr marL="1143000" indent="-228600" defTabSz="914400">
              <a:lnSpc>
                <a:spcPct val="90000"/>
              </a:lnSpc>
              <a:spcBef>
                <a:spcPts val="500"/>
              </a:spcBef>
              <a:buFont typeface="Arial" panose="020B0604020202020204" pitchFamily="34" charset="0"/>
              <a:buChar char="•"/>
              <a:defRPr sz="2000">
                <a:latin typeface="Segoe UI Light" panose="020B0502040204020203" pitchFamily="34" charset="0"/>
                <a:cs typeface="Segoe UI Light" panose="020B0502040204020203" pitchFamily="34" charset="0"/>
              </a:defRPr>
            </a:lvl3pPr>
            <a:lvl4pPr marL="1600200" indent="-228600" defTabSz="914400">
              <a:lnSpc>
                <a:spcPct val="90000"/>
              </a:lnSpc>
              <a:spcBef>
                <a:spcPts val="500"/>
              </a:spcBef>
              <a:buFont typeface="Arial" panose="020B0604020202020204" pitchFamily="34" charset="0"/>
              <a:buChar char="•"/>
              <a:defRPr>
                <a:latin typeface="Segoe UI Light" panose="020B0502040204020203" pitchFamily="34" charset="0"/>
                <a:cs typeface="Segoe UI Light" panose="020B0502040204020203" pitchFamily="34" charset="0"/>
              </a:defRPr>
            </a:lvl4pPr>
            <a:lvl5pPr marL="2057400" indent="-228600" defTabSz="914400">
              <a:lnSpc>
                <a:spcPct val="90000"/>
              </a:lnSpc>
              <a:spcBef>
                <a:spcPts val="500"/>
              </a:spcBef>
              <a:buFont typeface="Arial" panose="020B0604020202020204" pitchFamily="34" charset="0"/>
              <a:buChar char="•"/>
              <a:defRPr>
                <a:latin typeface="Segoe UI Light" panose="020B0502040204020203" pitchFamily="34" charset="0"/>
                <a:cs typeface="Segoe UI Light" panose="020B0502040204020203"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dirty="0"/>
              <a:t>Fixed Form</a:t>
            </a:r>
          </a:p>
          <a:p>
            <a:r>
              <a:rPr lang="en-US" dirty="0"/>
              <a:t>Average of 12-15 items per test</a:t>
            </a:r>
          </a:p>
          <a:p>
            <a:r>
              <a:rPr lang="en-US" dirty="0"/>
              <a:t>100% machine-scored</a:t>
            </a:r>
          </a:p>
          <a:p>
            <a:r>
              <a:rPr lang="en-US" dirty="0"/>
              <a:t>Reported in CRS</a:t>
            </a:r>
          </a:p>
          <a:p>
            <a:r>
              <a:rPr lang="en-US" dirty="0"/>
              <a:t> Average of 8 per grade (ELA/Math) – 27 for Science (5, 8, 11)</a:t>
            </a:r>
          </a:p>
          <a:p>
            <a:r>
              <a:rPr lang="en-US" dirty="0"/>
              <a:t>Unlimited number of opportunities</a:t>
            </a:r>
          </a:p>
          <a:p>
            <a:r>
              <a:rPr lang="en-US" dirty="0"/>
              <a:t>Can be given as homework</a:t>
            </a:r>
          </a:p>
          <a:p>
            <a:r>
              <a:rPr lang="en-US" dirty="0"/>
              <a:t>Can be given off-grade</a:t>
            </a:r>
          </a:p>
        </p:txBody>
      </p:sp>
    </p:spTree>
    <p:extLst>
      <p:ext uri="{BB962C8B-B14F-4D97-AF65-F5344CB8AC3E}">
        <p14:creationId xmlns:p14="http://schemas.microsoft.com/office/powerpoint/2010/main" val="2789823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FB7A-350F-890E-7E9F-D415900CE64D}"/>
              </a:ext>
            </a:extLst>
          </p:cNvPr>
          <p:cNvSpPr>
            <a:spLocks noGrp="1"/>
          </p:cNvSpPr>
          <p:nvPr>
            <p:ph type="title"/>
          </p:nvPr>
        </p:nvSpPr>
        <p:spPr/>
        <p:txBody>
          <a:bodyPr/>
          <a:lstStyle/>
          <a:p>
            <a:r>
              <a:rPr lang="en-US" dirty="0"/>
              <a:t> Administrating Interims &amp; Modulars </a:t>
            </a:r>
          </a:p>
        </p:txBody>
      </p:sp>
      <p:sp>
        <p:nvSpPr>
          <p:cNvPr id="3" name="Content Placeholder 2">
            <a:extLst>
              <a:ext uri="{FF2B5EF4-FFF2-40B4-BE49-F238E27FC236}">
                <a16:creationId xmlns:a16="http://schemas.microsoft.com/office/drawing/2014/main" id="{CF5E2CFF-E348-E5B7-C555-77EEFBC3F940}"/>
              </a:ext>
            </a:extLst>
          </p:cNvPr>
          <p:cNvSpPr>
            <a:spLocks noGrp="1"/>
          </p:cNvSpPr>
          <p:nvPr>
            <p:ph idx="1"/>
          </p:nvPr>
        </p:nvSpPr>
        <p:spPr>
          <a:xfrm>
            <a:off x="838200" y="1800225"/>
            <a:ext cx="10515600" cy="4692650"/>
          </a:xfrm>
        </p:spPr>
        <p:txBody>
          <a:bodyPr>
            <a:normAutofit/>
          </a:bodyPr>
          <a:lstStyle/>
          <a:p>
            <a:pPr marL="0" indent="0">
              <a:lnSpc>
                <a:spcPct val="120000"/>
              </a:lnSpc>
              <a:buNone/>
            </a:pPr>
            <a:r>
              <a:rPr lang="en-US" dirty="0">
                <a:latin typeface="Segoe UI" panose="020B0502040204020203" pitchFamily="34" charset="0"/>
                <a:cs typeface="Segoe UI" panose="020B0502040204020203" pitchFamily="34" charset="0"/>
              </a:rPr>
              <a:t>Assessment Viewing Application (AVA)</a:t>
            </a:r>
          </a:p>
          <a:p>
            <a:pPr marL="0" indent="0">
              <a:lnSpc>
                <a:spcPct val="120000"/>
              </a:lnSpc>
              <a:buNone/>
            </a:pPr>
            <a:r>
              <a:rPr lang="en-US" dirty="0">
                <a:latin typeface="Segoe UI" panose="020B0502040204020203" pitchFamily="34" charset="0"/>
                <a:cs typeface="Segoe UI" panose="020B0502040204020203" pitchFamily="34" charset="0"/>
                <a:hlinkClick r:id="rId3"/>
              </a:rPr>
              <a:t>https://nh.portal.cambiumast.com</a:t>
            </a:r>
            <a:endParaRPr lang="en-US" dirty="0">
              <a:latin typeface="Segoe UI" panose="020B0502040204020203" pitchFamily="34" charset="0"/>
              <a:cs typeface="Segoe UI" panose="020B0502040204020203" pitchFamily="34" charset="0"/>
            </a:endParaRPr>
          </a:p>
          <a:p>
            <a:pPr marL="0" indent="0">
              <a:lnSpc>
                <a:spcPct val="120000"/>
              </a:lnSpc>
              <a:buNone/>
            </a:pPr>
            <a:endParaRPr lang="en-US" dirty="0">
              <a:latin typeface="Segoe UI" panose="020B0502040204020203" pitchFamily="34" charset="0"/>
              <a:cs typeface="Segoe UI" panose="020B0502040204020203" pitchFamily="34" charset="0"/>
            </a:endParaRPr>
          </a:p>
          <a:p>
            <a:pPr marL="0" indent="0">
              <a:lnSpc>
                <a:spcPct val="120000"/>
              </a:lnSpc>
              <a:buNone/>
            </a:pPr>
            <a:endParaRPr lang="en-US" dirty="0">
              <a:latin typeface="Segoe UI" panose="020B0502040204020203" pitchFamily="34" charset="0"/>
              <a:cs typeface="Segoe UI" panose="020B0502040204020203" pitchFamily="34" charset="0"/>
            </a:endParaRPr>
          </a:p>
          <a:p>
            <a:pPr marL="0" indent="0">
              <a:buNone/>
            </a:pPr>
            <a:endParaRPr lang="en-US" dirty="0"/>
          </a:p>
        </p:txBody>
      </p:sp>
      <p:grpSp>
        <p:nvGrpSpPr>
          <p:cNvPr id="4" name="Group 3">
            <a:extLst>
              <a:ext uri="{FF2B5EF4-FFF2-40B4-BE49-F238E27FC236}">
                <a16:creationId xmlns:a16="http://schemas.microsoft.com/office/drawing/2014/main" id="{79430914-2E6B-B04F-8DA0-5E5E342A34BA}"/>
              </a:ext>
            </a:extLst>
          </p:cNvPr>
          <p:cNvGrpSpPr/>
          <p:nvPr/>
        </p:nvGrpSpPr>
        <p:grpSpPr>
          <a:xfrm>
            <a:off x="1854403" y="3156364"/>
            <a:ext cx="8019646" cy="2753212"/>
            <a:chOff x="694676" y="2052394"/>
            <a:chExt cx="8019646" cy="2753212"/>
          </a:xfrm>
        </p:grpSpPr>
        <p:pic>
          <p:nvPicPr>
            <p:cNvPr id="5" name="Picture 4">
              <a:extLst>
                <a:ext uri="{FF2B5EF4-FFF2-40B4-BE49-F238E27FC236}">
                  <a16:creationId xmlns:a16="http://schemas.microsoft.com/office/drawing/2014/main" id="{7906A3DF-B986-644D-A393-2FC55A04E88B}"/>
                </a:ext>
              </a:extLst>
            </p:cNvPr>
            <p:cNvPicPr>
              <a:picLocks noChangeAspect="1"/>
            </p:cNvPicPr>
            <p:nvPr/>
          </p:nvPicPr>
          <p:blipFill>
            <a:blip r:embed="rId4"/>
            <a:stretch>
              <a:fillRect/>
            </a:stretch>
          </p:blipFill>
          <p:spPr>
            <a:xfrm>
              <a:off x="694676" y="2052394"/>
              <a:ext cx="8019646" cy="2753212"/>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E6E91329-694F-B642-80E1-FAD8C3396854}"/>
                </a:ext>
              </a:extLst>
            </p:cNvPr>
            <p:cNvSpPr/>
            <p:nvPr/>
          </p:nvSpPr>
          <p:spPr>
            <a:xfrm>
              <a:off x="2715260" y="2280710"/>
              <a:ext cx="1879600" cy="2407920"/>
            </a:xfrm>
            <a:prstGeom prst="rect">
              <a:avLst/>
            </a:prstGeom>
            <a:noFill/>
            <a:ln w="19050">
              <a:solidFill>
                <a:srgbClr val="C0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Rectangle 6">
              <a:extLst>
                <a:ext uri="{FF2B5EF4-FFF2-40B4-BE49-F238E27FC236}">
                  <a16:creationId xmlns:a16="http://schemas.microsoft.com/office/drawing/2014/main" id="{DB0C9C2E-510F-6A40-AA36-2A8B2BF27D07}"/>
                </a:ext>
              </a:extLst>
            </p:cNvPr>
            <p:cNvSpPr/>
            <p:nvPr/>
          </p:nvSpPr>
          <p:spPr>
            <a:xfrm>
              <a:off x="4645662" y="2286000"/>
              <a:ext cx="1879600" cy="2407920"/>
            </a:xfrm>
            <a:prstGeom prst="rect">
              <a:avLst/>
            </a:prstGeom>
            <a:noFill/>
            <a:ln w="19050">
              <a:solidFill>
                <a:srgbClr val="C0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504356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984BBD8A-B8C7-3B44-83CC-CBC2D14A7B4C}"/>
              </a:ext>
            </a:extLst>
          </p:cNvPr>
          <p:cNvPicPr>
            <a:picLocks noChangeAspect="1"/>
          </p:cNvPicPr>
          <p:nvPr/>
        </p:nvPicPr>
        <p:blipFill>
          <a:blip r:embed="rId3"/>
          <a:stretch>
            <a:fillRect/>
          </a:stretch>
        </p:blipFill>
        <p:spPr>
          <a:xfrm>
            <a:off x="2313933" y="399624"/>
            <a:ext cx="7564134" cy="53203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508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00943DCA-EAAC-F74D-865E-5C1511A96F33}"/>
              </a:ext>
            </a:extLst>
          </p:cNvPr>
          <p:cNvPicPr>
            <a:picLocks noChangeAspect="1"/>
          </p:cNvPicPr>
          <p:nvPr/>
        </p:nvPicPr>
        <p:blipFill>
          <a:blip r:embed="rId3"/>
          <a:stretch>
            <a:fillRect/>
          </a:stretch>
        </p:blipFill>
        <p:spPr>
          <a:xfrm>
            <a:off x="1477631" y="384345"/>
            <a:ext cx="4432516" cy="270192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61E543B2-1407-1B42-8C94-283FFC06C34A}"/>
              </a:ext>
            </a:extLst>
          </p:cNvPr>
          <p:cNvPicPr>
            <a:picLocks noChangeAspect="1"/>
          </p:cNvPicPr>
          <p:nvPr/>
        </p:nvPicPr>
        <p:blipFill>
          <a:blip r:embed="rId4"/>
          <a:stretch>
            <a:fillRect/>
          </a:stretch>
        </p:blipFill>
        <p:spPr>
          <a:xfrm>
            <a:off x="4823431" y="1566602"/>
            <a:ext cx="5626532" cy="42871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793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8FE4-F85F-1320-71D2-27B38CEA2DFB}"/>
              </a:ext>
            </a:extLst>
          </p:cNvPr>
          <p:cNvSpPr>
            <a:spLocks noGrp="1"/>
          </p:cNvSpPr>
          <p:nvPr>
            <p:ph type="title" idx="4294967295"/>
          </p:nvPr>
        </p:nvSpPr>
        <p:spPr>
          <a:xfrm>
            <a:off x="992459" y="128264"/>
            <a:ext cx="9523140" cy="1325563"/>
          </a:xfrm>
        </p:spPr>
        <p:txBody>
          <a:bodyPr>
            <a:normAutofit/>
          </a:bodyPr>
          <a:lstStyle/>
          <a:p>
            <a:r>
              <a:rPr lang="en-US" dirty="0"/>
              <a:t>Statewide Assessments</a:t>
            </a:r>
          </a:p>
        </p:txBody>
      </p:sp>
      <p:graphicFrame>
        <p:nvGraphicFramePr>
          <p:cNvPr id="12" name="object 2">
            <a:extLst>
              <a:ext uri="{FF2B5EF4-FFF2-40B4-BE49-F238E27FC236}">
                <a16:creationId xmlns:a16="http://schemas.microsoft.com/office/drawing/2014/main" id="{FF39F047-38EB-3D5E-6CFB-9117561B39DC}"/>
              </a:ext>
            </a:extLst>
          </p:cNvPr>
          <p:cNvGraphicFramePr>
            <a:graphicFrameLocks noGrp="1"/>
          </p:cNvGraphicFramePr>
          <p:nvPr>
            <p:ph idx="4294967295"/>
            <p:extLst>
              <p:ext uri="{D42A27DB-BD31-4B8C-83A1-F6EECF244321}">
                <p14:modId xmlns:p14="http://schemas.microsoft.com/office/powerpoint/2010/main" val="2305640418"/>
              </p:ext>
            </p:extLst>
          </p:nvPr>
        </p:nvGraphicFramePr>
        <p:xfrm>
          <a:off x="992459" y="1197943"/>
          <a:ext cx="10307599" cy="4223396"/>
        </p:xfrm>
        <a:graphic>
          <a:graphicData uri="http://schemas.openxmlformats.org/drawingml/2006/table">
            <a:tbl>
              <a:tblPr firstRow="1" bandRow="1">
                <a:tableStyleId>{2A488322-F2BA-4B5B-9748-0D474271808F}</a:tableStyleId>
              </a:tblPr>
              <a:tblGrid>
                <a:gridCol w="4747941">
                  <a:extLst>
                    <a:ext uri="{9D8B030D-6E8A-4147-A177-3AD203B41FA5}">
                      <a16:colId xmlns:a16="http://schemas.microsoft.com/office/drawing/2014/main" val="20000"/>
                    </a:ext>
                  </a:extLst>
                </a:gridCol>
                <a:gridCol w="1775348">
                  <a:extLst>
                    <a:ext uri="{9D8B030D-6E8A-4147-A177-3AD203B41FA5}">
                      <a16:colId xmlns:a16="http://schemas.microsoft.com/office/drawing/2014/main" val="20001"/>
                    </a:ext>
                  </a:extLst>
                </a:gridCol>
                <a:gridCol w="3784310">
                  <a:extLst>
                    <a:ext uri="{9D8B030D-6E8A-4147-A177-3AD203B41FA5}">
                      <a16:colId xmlns:a16="http://schemas.microsoft.com/office/drawing/2014/main" val="20002"/>
                    </a:ext>
                  </a:extLst>
                </a:gridCol>
              </a:tblGrid>
              <a:tr h="5061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8580">
                        <a:lnSpc>
                          <a:spcPts val="3275"/>
                        </a:lnSpc>
                      </a:pPr>
                      <a:r>
                        <a:rPr sz="2400" b="1" spc="-10" dirty="0">
                          <a:solidFill>
                            <a:srgbClr val="FFFFFF"/>
                          </a:solidFill>
                        </a:rPr>
                        <a:t>Assessment</a:t>
                      </a:r>
                      <a:endParaRPr sz="2400" dirty="0">
                        <a:latin typeface="+mn-lt"/>
                        <a:cs typeface="Trebuchet MS"/>
                      </a:endParaRPr>
                    </a:p>
                  </a:txBody>
                  <a:tcPr marL="0" marR="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8580">
                        <a:lnSpc>
                          <a:spcPts val="3275"/>
                        </a:lnSpc>
                      </a:pPr>
                      <a:r>
                        <a:rPr sz="2400" b="1" spc="-10">
                          <a:solidFill>
                            <a:srgbClr val="FFFFFF"/>
                          </a:solidFill>
                        </a:rPr>
                        <a:t>Grades</a:t>
                      </a:r>
                      <a:endParaRPr sz="2400">
                        <a:latin typeface="+mn-lt"/>
                        <a:cs typeface="Trebuchet MS"/>
                      </a:endParaRPr>
                    </a:p>
                  </a:txBody>
                  <a:tcPr marL="0" marR="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9215">
                        <a:lnSpc>
                          <a:spcPts val="3275"/>
                        </a:lnSpc>
                      </a:pPr>
                      <a:r>
                        <a:rPr sz="2400" b="1" spc="-10" dirty="0">
                          <a:solidFill>
                            <a:srgbClr val="FFFFFF"/>
                          </a:solidFill>
                        </a:rPr>
                        <a:t>Content</a:t>
                      </a:r>
                      <a:endParaRPr sz="2400" dirty="0">
                        <a:latin typeface="+mn-lt"/>
                        <a:cs typeface="Trebuchet MS"/>
                      </a:endParaRPr>
                    </a:p>
                  </a:txBody>
                  <a:tcPr marL="0" marR="0" marT="0" marB="0"/>
                </a:tc>
                <a:extLst>
                  <a:ext uri="{0D108BD9-81ED-4DB2-BD59-A6C34878D82A}">
                    <a16:rowId xmlns:a16="http://schemas.microsoft.com/office/drawing/2014/main" val="10000"/>
                  </a:ext>
                </a:extLst>
              </a:tr>
              <a:tr h="8020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marR="527685" indent="0">
                        <a:lnSpc>
                          <a:spcPts val="2870"/>
                        </a:lnSpc>
                        <a:spcBef>
                          <a:spcPts val="35"/>
                        </a:spcBef>
                      </a:pPr>
                      <a:r>
                        <a:rPr sz="2000" b="1" dirty="0">
                          <a:solidFill>
                            <a:schemeClr val="tx1"/>
                          </a:solidFill>
                          <a:latin typeface="Segoe UI" panose="020B0502040204020203" pitchFamily="34" charset="0"/>
                          <a:cs typeface="Segoe UI" panose="020B0502040204020203" pitchFamily="34" charset="0"/>
                        </a:rPr>
                        <a:t>NH</a:t>
                      </a:r>
                      <a:r>
                        <a:rPr sz="2000" b="1" spc="5" dirty="0">
                          <a:solidFill>
                            <a:schemeClr val="tx1"/>
                          </a:solidFill>
                          <a:latin typeface="Segoe UI" panose="020B0502040204020203" pitchFamily="34" charset="0"/>
                          <a:cs typeface="Segoe UI" panose="020B0502040204020203" pitchFamily="34" charset="0"/>
                        </a:rPr>
                        <a:t> </a:t>
                      </a:r>
                      <a:r>
                        <a:rPr sz="2000" b="1" spc="-10" dirty="0">
                          <a:solidFill>
                            <a:schemeClr val="tx1"/>
                          </a:solidFill>
                          <a:latin typeface="Segoe UI" panose="020B0502040204020203" pitchFamily="34" charset="0"/>
                          <a:cs typeface="Segoe UI" panose="020B0502040204020203" pitchFamily="34" charset="0"/>
                        </a:rPr>
                        <a:t>Statewide</a:t>
                      </a:r>
                      <a:r>
                        <a:rPr sz="2000" b="1" spc="-160" dirty="0">
                          <a:solidFill>
                            <a:schemeClr val="tx1"/>
                          </a:solidFill>
                          <a:latin typeface="Segoe UI" panose="020B0502040204020203" pitchFamily="34" charset="0"/>
                          <a:cs typeface="Segoe UI" panose="020B0502040204020203" pitchFamily="34" charset="0"/>
                        </a:rPr>
                        <a:t> </a:t>
                      </a:r>
                      <a:r>
                        <a:rPr sz="2000" b="1" spc="-10" dirty="0">
                          <a:solidFill>
                            <a:schemeClr val="tx1"/>
                          </a:solidFill>
                          <a:latin typeface="Segoe UI" panose="020B0502040204020203" pitchFamily="34" charset="0"/>
                          <a:cs typeface="Segoe UI" panose="020B0502040204020203" pitchFamily="34" charset="0"/>
                        </a:rPr>
                        <a:t>Assessment </a:t>
                      </a:r>
                      <a:r>
                        <a:rPr sz="2000" b="1" dirty="0">
                          <a:solidFill>
                            <a:schemeClr val="tx1"/>
                          </a:solidFill>
                          <a:latin typeface="Segoe UI" panose="020B0502040204020203" pitchFamily="34" charset="0"/>
                          <a:cs typeface="Segoe UI" panose="020B0502040204020203" pitchFamily="34" charset="0"/>
                        </a:rPr>
                        <a:t>System</a:t>
                      </a:r>
                      <a:r>
                        <a:rPr sz="2000" b="1" spc="-85" dirty="0">
                          <a:solidFill>
                            <a:schemeClr val="tx1"/>
                          </a:solidFill>
                          <a:latin typeface="Segoe UI" panose="020B0502040204020203" pitchFamily="34" charset="0"/>
                          <a:cs typeface="Segoe UI" panose="020B0502040204020203" pitchFamily="34" charset="0"/>
                        </a:rPr>
                        <a:t> </a:t>
                      </a:r>
                      <a:r>
                        <a:rPr sz="2000" b="1" dirty="0">
                          <a:solidFill>
                            <a:schemeClr val="tx1"/>
                          </a:solidFill>
                          <a:latin typeface="Segoe UI" panose="020B0502040204020203" pitchFamily="34" charset="0"/>
                          <a:cs typeface="Segoe UI" panose="020B0502040204020203" pitchFamily="34" charset="0"/>
                        </a:rPr>
                        <a:t>(NH</a:t>
                      </a:r>
                      <a:r>
                        <a:rPr lang="en-US" sz="2000" b="1" spc="-40" dirty="0">
                          <a:solidFill>
                            <a:schemeClr val="tx1"/>
                          </a:solidFill>
                          <a:latin typeface="Segoe UI" panose="020B0502040204020203" pitchFamily="34" charset="0"/>
                          <a:cs typeface="Segoe UI" panose="020B0502040204020203" pitchFamily="34" charset="0"/>
                        </a:rPr>
                        <a:t> </a:t>
                      </a:r>
                      <a:r>
                        <a:rPr sz="2000" b="1" spc="-20" dirty="0">
                          <a:solidFill>
                            <a:schemeClr val="tx1"/>
                          </a:solidFill>
                          <a:latin typeface="Segoe UI" panose="020B0502040204020203" pitchFamily="34" charset="0"/>
                          <a:cs typeface="Segoe UI" panose="020B0502040204020203" pitchFamily="34" charset="0"/>
                        </a:rPr>
                        <a:t>SAS)</a:t>
                      </a:r>
                      <a:endParaRPr sz="2000" dirty="0">
                        <a:solidFill>
                          <a:schemeClr val="tx1"/>
                        </a:solidFill>
                        <a:latin typeface="Segoe UI" panose="020B0502040204020203" pitchFamily="34" charset="0"/>
                        <a:cs typeface="Segoe UI" panose="020B0502040204020203" pitchFamily="34" charset="0"/>
                      </a:endParaRPr>
                    </a:p>
                  </a:txBody>
                  <a:tcPr marL="0" marR="0" marT="3754" marB="0">
                    <a:solidFill>
                      <a:schemeClr val="tx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indent="0" algn="l">
                        <a:lnSpc>
                          <a:spcPts val="2800"/>
                        </a:lnSpc>
                      </a:pPr>
                      <a:r>
                        <a:rPr sz="1800" spc="-10" dirty="0">
                          <a:solidFill>
                            <a:schemeClr val="tx1"/>
                          </a:solidFill>
                          <a:latin typeface="Segoe UI" panose="020B0502040204020203" pitchFamily="34" charset="0"/>
                          <a:cs typeface="Segoe UI" panose="020B0502040204020203" pitchFamily="34" charset="0"/>
                        </a:rPr>
                        <a:t>3-</a:t>
                      </a:r>
                      <a:r>
                        <a:rPr sz="1800" spc="-50" dirty="0">
                          <a:solidFill>
                            <a:schemeClr val="tx1"/>
                          </a:solidFill>
                          <a:latin typeface="Segoe UI" panose="020B0502040204020203" pitchFamily="34" charset="0"/>
                          <a:cs typeface="Segoe UI" panose="020B0502040204020203" pitchFamily="34" charset="0"/>
                        </a:rPr>
                        <a:t>8</a:t>
                      </a:r>
                      <a:endParaRPr sz="1800" dirty="0">
                        <a:solidFill>
                          <a:schemeClr val="tx1"/>
                        </a:solidFill>
                        <a:latin typeface="Segoe UI" panose="020B0502040204020203" pitchFamily="34" charset="0"/>
                        <a:cs typeface="Segoe UI" panose="020B0502040204020203" pitchFamily="34" charset="0"/>
                      </a:endParaRPr>
                    </a:p>
                  </a:txBody>
                  <a:tcPr marL="0" marR="0" marT="0" marB="0">
                    <a:solidFill>
                      <a:schemeClr val="tx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9215" marR="681990">
                        <a:lnSpc>
                          <a:spcPct val="100000"/>
                        </a:lnSpc>
                        <a:spcBef>
                          <a:spcPts val="600"/>
                        </a:spcBef>
                      </a:pPr>
                      <a:r>
                        <a:rPr sz="2000" dirty="0">
                          <a:solidFill>
                            <a:schemeClr val="tx1"/>
                          </a:solidFill>
                          <a:latin typeface="Segoe UI" panose="020B0502040204020203" pitchFamily="34" charset="0"/>
                          <a:cs typeface="Segoe UI" panose="020B0502040204020203" pitchFamily="34" charset="0"/>
                        </a:rPr>
                        <a:t>English</a:t>
                      </a:r>
                      <a:r>
                        <a:rPr sz="2000" spc="-45" dirty="0">
                          <a:solidFill>
                            <a:schemeClr val="tx1"/>
                          </a:solidFill>
                          <a:latin typeface="Segoe UI" panose="020B0502040204020203" pitchFamily="34" charset="0"/>
                          <a:cs typeface="Segoe UI" panose="020B0502040204020203" pitchFamily="34" charset="0"/>
                        </a:rPr>
                        <a:t> </a:t>
                      </a:r>
                      <a:r>
                        <a:rPr sz="2000" dirty="0">
                          <a:solidFill>
                            <a:schemeClr val="tx1"/>
                          </a:solidFill>
                          <a:latin typeface="Segoe UI" panose="020B0502040204020203" pitchFamily="34" charset="0"/>
                          <a:cs typeface="Segoe UI" panose="020B0502040204020203" pitchFamily="34" charset="0"/>
                        </a:rPr>
                        <a:t>Language</a:t>
                      </a:r>
                      <a:r>
                        <a:rPr sz="2000" spc="-180" dirty="0">
                          <a:solidFill>
                            <a:schemeClr val="tx1"/>
                          </a:solidFill>
                          <a:latin typeface="Segoe UI" panose="020B0502040204020203" pitchFamily="34" charset="0"/>
                          <a:cs typeface="Segoe UI" panose="020B0502040204020203" pitchFamily="34" charset="0"/>
                        </a:rPr>
                        <a:t> </a:t>
                      </a:r>
                      <a:r>
                        <a:rPr sz="2000" spc="-10" dirty="0">
                          <a:solidFill>
                            <a:schemeClr val="tx1"/>
                          </a:solidFill>
                          <a:latin typeface="Segoe UI" panose="020B0502040204020203" pitchFamily="34" charset="0"/>
                          <a:cs typeface="Segoe UI" panose="020B0502040204020203" pitchFamily="34" charset="0"/>
                        </a:rPr>
                        <a:t>Arts,</a:t>
                      </a:r>
                      <a:r>
                        <a:rPr lang="en-US" sz="2000" spc="-10" dirty="0">
                          <a:solidFill>
                            <a:schemeClr val="tx1"/>
                          </a:solidFill>
                          <a:latin typeface="Segoe UI" panose="020B0502040204020203" pitchFamily="34" charset="0"/>
                          <a:cs typeface="Segoe UI" panose="020B0502040204020203" pitchFamily="34" charset="0"/>
                        </a:rPr>
                        <a:t> </a:t>
                      </a:r>
                      <a:r>
                        <a:rPr sz="2000" spc="-10" dirty="0">
                          <a:solidFill>
                            <a:schemeClr val="tx1"/>
                          </a:solidFill>
                          <a:latin typeface="Segoe UI" panose="020B0502040204020203" pitchFamily="34" charset="0"/>
                          <a:cs typeface="Segoe UI" panose="020B0502040204020203" pitchFamily="34" charset="0"/>
                        </a:rPr>
                        <a:t>Math</a:t>
                      </a:r>
                      <a:r>
                        <a:rPr lang="en-US" sz="2000" spc="-10" dirty="0">
                          <a:solidFill>
                            <a:schemeClr val="tx1"/>
                          </a:solidFill>
                          <a:latin typeface="Segoe UI" panose="020B0502040204020203" pitchFamily="34" charset="0"/>
                          <a:cs typeface="Segoe UI" panose="020B0502040204020203" pitchFamily="34" charset="0"/>
                        </a:rPr>
                        <a:t>ematics</a:t>
                      </a:r>
                      <a:endParaRPr sz="2000" dirty="0">
                        <a:solidFill>
                          <a:schemeClr val="tx1"/>
                        </a:solidFill>
                        <a:latin typeface="Segoe UI" panose="020B0502040204020203" pitchFamily="34" charset="0"/>
                        <a:cs typeface="Segoe UI" panose="020B0502040204020203" pitchFamily="34" charset="0"/>
                      </a:endParaRPr>
                    </a:p>
                  </a:txBody>
                  <a:tcPr marL="0" marR="0" marT="3754" marB="0">
                    <a:solidFill>
                      <a:schemeClr val="tx2">
                        <a:lumMod val="40000"/>
                        <a:lumOff val="60000"/>
                      </a:schemeClr>
                    </a:solidFill>
                  </a:tcPr>
                </a:tc>
                <a:extLst>
                  <a:ext uri="{0D108BD9-81ED-4DB2-BD59-A6C34878D82A}">
                    <a16:rowId xmlns:a16="http://schemas.microsoft.com/office/drawing/2014/main" val="10001"/>
                  </a:ext>
                </a:extLst>
              </a:tr>
              <a:tr h="4279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indent="0">
                        <a:lnSpc>
                          <a:spcPts val="2800"/>
                        </a:lnSpc>
                      </a:pPr>
                      <a:r>
                        <a:rPr sz="2000" b="1" dirty="0">
                          <a:solidFill>
                            <a:schemeClr val="tx1"/>
                          </a:solidFill>
                          <a:latin typeface="Segoe UI" panose="020B0502040204020203" pitchFamily="34" charset="0"/>
                          <a:cs typeface="Segoe UI" panose="020B0502040204020203" pitchFamily="34" charset="0"/>
                        </a:rPr>
                        <a:t>NH</a:t>
                      </a:r>
                      <a:r>
                        <a:rPr sz="2000" b="1" spc="-20" dirty="0">
                          <a:solidFill>
                            <a:schemeClr val="tx1"/>
                          </a:solidFill>
                          <a:latin typeface="Segoe UI" panose="020B0502040204020203" pitchFamily="34" charset="0"/>
                          <a:cs typeface="Segoe UI" panose="020B0502040204020203" pitchFamily="34" charset="0"/>
                        </a:rPr>
                        <a:t> </a:t>
                      </a:r>
                      <a:r>
                        <a:rPr sz="2000" b="1" spc="-25" dirty="0">
                          <a:solidFill>
                            <a:schemeClr val="tx1"/>
                          </a:solidFill>
                          <a:latin typeface="Segoe UI" panose="020B0502040204020203" pitchFamily="34" charset="0"/>
                          <a:cs typeface="Segoe UI" panose="020B0502040204020203" pitchFamily="34" charset="0"/>
                        </a:rPr>
                        <a:t>SAS</a:t>
                      </a:r>
                      <a:endParaRPr sz="2000" dirty="0">
                        <a:solidFill>
                          <a:schemeClr val="tx1"/>
                        </a:solidFill>
                        <a:latin typeface="Segoe UI" panose="020B0502040204020203" pitchFamily="34" charset="0"/>
                        <a:cs typeface="Segoe UI" panose="020B0502040204020203" pitchFamily="34" charset="0"/>
                      </a:endParaRPr>
                    </a:p>
                  </a:txBody>
                  <a:tcPr marL="0" marR="0" marT="0" marB="0">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indent="0" algn="l">
                        <a:lnSpc>
                          <a:spcPts val="2800"/>
                        </a:lnSpc>
                      </a:pPr>
                      <a:r>
                        <a:rPr sz="1800" dirty="0">
                          <a:solidFill>
                            <a:schemeClr val="tx1"/>
                          </a:solidFill>
                          <a:latin typeface="Segoe UI" panose="020B0502040204020203" pitchFamily="34" charset="0"/>
                          <a:cs typeface="Segoe UI" panose="020B0502040204020203" pitchFamily="34" charset="0"/>
                        </a:rPr>
                        <a:t>5,</a:t>
                      </a:r>
                      <a:r>
                        <a:rPr sz="1800" spc="-10" dirty="0">
                          <a:solidFill>
                            <a:schemeClr val="tx1"/>
                          </a:solidFill>
                          <a:latin typeface="Segoe UI" panose="020B0502040204020203" pitchFamily="34" charset="0"/>
                          <a:cs typeface="Segoe UI" panose="020B0502040204020203" pitchFamily="34" charset="0"/>
                        </a:rPr>
                        <a:t> </a:t>
                      </a:r>
                      <a:r>
                        <a:rPr sz="1800" dirty="0">
                          <a:solidFill>
                            <a:schemeClr val="tx1"/>
                          </a:solidFill>
                          <a:latin typeface="Segoe UI" panose="020B0502040204020203" pitchFamily="34" charset="0"/>
                          <a:cs typeface="Segoe UI" panose="020B0502040204020203" pitchFamily="34" charset="0"/>
                        </a:rPr>
                        <a:t>8</a:t>
                      </a:r>
                      <a:r>
                        <a:rPr sz="1800" spc="-15" dirty="0">
                          <a:solidFill>
                            <a:schemeClr val="tx1"/>
                          </a:solidFill>
                          <a:latin typeface="Segoe UI" panose="020B0502040204020203" pitchFamily="34" charset="0"/>
                          <a:cs typeface="Segoe UI" panose="020B0502040204020203" pitchFamily="34" charset="0"/>
                        </a:rPr>
                        <a:t> </a:t>
                      </a:r>
                      <a:r>
                        <a:rPr sz="1800" dirty="0">
                          <a:solidFill>
                            <a:schemeClr val="tx1"/>
                          </a:solidFill>
                          <a:latin typeface="Segoe UI" panose="020B0502040204020203" pitchFamily="34" charset="0"/>
                          <a:cs typeface="Segoe UI" panose="020B0502040204020203" pitchFamily="34" charset="0"/>
                        </a:rPr>
                        <a:t>and</a:t>
                      </a:r>
                      <a:r>
                        <a:rPr sz="1800" spc="-15" dirty="0">
                          <a:solidFill>
                            <a:schemeClr val="tx1"/>
                          </a:solidFill>
                          <a:latin typeface="Segoe UI" panose="020B0502040204020203" pitchFamily="34" charset="0"/>
                          <a:cs typeface="Segoe UI" panose="020B0502040204020203" pitchFamily="34" charset="0"/>
                        </a:rPr>
                        <a:t> </a:t>
                      </a:r>
                      <a:r>
                        <a:rPr sz="1800" spc="-25" dirty="0">
                          <a:solidFill>
                            <a:schemeClr val="tx1"/>
                          </a:solidFill>
                          <a:latin typeface="Segoe UI" panose="020B0502040204020203" pitchFamily="34" charset="0"/>
                          <a:cs typeface="Segoe UI" panose="020B0502040204020203" pitchFamily="34" charset="0"/>
                        </a:rPr>
                        <a:t>11</a:t>
                      </a:r>
                      <a:endParaRPr sz="1800" dirty="0">
                        <a:solidFill>
                          <a:schemeClr val="tx1"/>
                        </a:solidFill>
                        <a:latin typeface="Segoe UI" panose="020B0502040204020203" pitchFamily="34" charset="0"/>
                        <a:cs typeface="Segoe UI" panose="020B0502040204020203" pitchFamily="34" charset="0"/>
                      </a:endParaRPr>
                    </a:p>
                  </a:txBody>
                  <a:tcPr marL="0" marR="0" marT="0" marB="0">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9215">
                        <a:lnSpc>
                          <a:spcPts val="2800"/>
                        </a:lnSpc>
                      </a:pPr>
                      <a:r>
                        <a:rPr sz="2000" spc="-10" dirty="0">
                          <a:solidFill>
                            <a:schemeClr val="tx1"/>
                          </a:solidFill>
                          <a:latin typeface="Segoe UI" panose="020B0502040204020203" pitchFamily="34" charset="0"/>
                          <a:cs typeface="Segoe UI" panose="020B0502040204020203" pitchFamily="34" charset="0"/>
                        </a:rPr>
                        <a:t>Science</a:t>
                      </a:r>
                      <a:endParaRPr sz="2000" dirty="0">
                        <a:solidFill>
                          <a:schemeClr val="tx1"/>
                        </a:solidFill>
                        <a:latin typeface="Segoe UI" panose="020B0502040204020203" pitchFamily="34" charset="0"/>
                        <a:cs typeface="Segoe UI" panose="020B0502040204020203" pitchFamily="34" charset="0"/>
                      </a:endParaRPr>
                    </a:p>
                  </a:txBody>
                  <a:tcPr marL="0" marR="0" marT="0" marB="0">
                    <a:solidFill>
                      <a:schemeClr val="tx2">
                        <a:lumMod val="20000"/>
                        <a:lumOff val="80000"/>
                      </a:schemeClr>
                    </a:solidFill>
                  </a:tcPr>
                </a:tc>
                <a:extLst>
                  <a:ext uri="{0D108BD9-81ED-4DB2-BD59-A6C34878D82A}">
                    <a16:rowId xmlns:a16="http://schemas.microsoft.com/office/drawing/2014/main" val="10002"/>
                  </a:ext>
                </a:extLst>
              </a:tr>
              <a:tr h="8191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indent="0">
                        <a:lnSpc>
                          <a:spcPts val="2810"/>
                        </a:lnSpc>
                      </a:pPr>
                      <a:r>
                        <a:rPr lang="en-US" sz="2000" b="1" dirty="0">
                          <a:solidFill>
                            <a:schemeClr val="tx1"/>
                          </a:solidFill>
                          <a:latin typeface="Segoe UI" panose="020B0502040204020203" pitchFamily="34" charset="0"/>
                          <a:cs typeface="Segoe UI" panose="020B0502040204020203" pitchFamily="34" charset="0"/>
                        </a:rPr>
                        <a:t>New Hampshire’s SAT School Day </a:t>
                      </a:r>
                    </a:p>
                    <a:p>
                      <a:pPr marL="111125" indent="0">
                        <a:lnSpc>
                          <a:spcPts val="2810"/>
                        </a:lnSpc>
                        <a:spcAft>
                          <a:spcPts val="1200"/>
                        </a:spcAft>
                      </a:pPr>
                      <a:r>
                        <a:rPr sz="2000" b="1" dirty="0">
                          <a:solidFill>
                            <a:schemeClr val="tx1"/>
                          </a:solidFill>
                          <a:latin typeface="Segoe UI" panose="020B0502040204020203" pitchFamily="34" charset="0"/>
                          <a:cs typeface="Segoe UI" panose="020B0502040204020203" pitchFamily="34" charset="0"/>
                        </a:rPr>
                        <a:t>with</a:t>
                      </a:r>
                      <a:r>
                        <a:rPr sz="2000" b="1" spc="-55" dirty="0">
                          <a:solidFill>
                            <a:schemeClr val="tx1"/>
                          </a:solidFill>
                          <a:latin typeface="Segoe UI" panose="020B0502040204020203" pitchFamily="34" charset="0"/>
                          <a:cs typeface="Segoe UI" panose="020B0502040204020203" pitchFamily="34" charset="0"/>
                        </a:rPr>
                        <a:t> </a:t>
                      </a:r>
                      <a:r>
                        <a:rPr sz="2000" b="1" spc="-10" dirty="0">
                          <a:solidFill>
                            <a:schemeClr val="tx1"/>
                          </a:solidFill>
                          <a:latin typeface="Segoe UI" panose="020B0502040204020203" pitchFamily="34" charset="0"/>
                          <a:cs typeface="Segoe UI" panose="020B0502040204020203" pitchFamily="34" charset="0"/>
                        </a:rPr>
                        <a:t>Essay</a:t>
                      </a:r>
                      <a:endParaRPr lang="en-US" sz="2000" b="1" spc="-10" dirty="0">
                        <a:solidFill>
                          <a:schemeClr val="tx1"/>
                        </a:solidFill>
                        <a:latin typeface="Segoe UI" panose="020B0502040204020203" pitchFamily="34" charset="0"/>
                        <a:cs typeface="Segoe UI" panose="020B0502040204020203" pitchFamily="34" charset="0"/>
                      </a:endParaRPr>
                    </a:p>
                  </a:txBody>
                  <a:tcPr marL="0" marR="0" marT="0" marB="0">
                    <a:lnB>
                      <a:noFill/>
                    </a:lnB>
                    <a:solidFill>
                      <a:schemeClr val="tx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indent="0" algn="l">
                        <a:lnSpc>
                          <a:spcPts val="2800"/>
                        </a:lnSpc>
                      </a:pPr>
                      <a:r>
                        <a:rPr sz="1800" spc="-25" dirty="0">
                          <a:solidFill>
                            <a:schemeClr val="tx1"/>
                          </a:solidFill>
                          <a:latin typeface="Segoe UI" panose="020B0502040204020203" pitchFamily="34" charset="0"/>
                          <a:cs typeface="Segoe UI" panose="020B0502040204020203" pitchFamily="34" charset="0"/>
                        </a:rPr>
                        <a:t>11</a:t>
                      </a:r>
                      <a:endParaRPr sz="1800" dirty="0">
                        <a:solidFill>
                          <a:schemeClr val="tx1"/>
                        </a:solidFill>
                        <a:latin typeface="Segoe UI" panose="020B0502040204020203" pitchFamily="34" charset="0"/>
                        <a:cs typeface="Segoe UI" panose="020B0502040204020203" pitchFamily="34" charset="0"/>
                      </a:endParaRPr>
                    </a:p>
                  </a:txBody>
                  <a:tcPr marL="0" marR="0" marT="0" marB="0">
                    <a:solidFill>
                      <a:schemeClr val="tx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9215">
                        <a:lnSpc>
                          <a:spcPct val="100000"/>
                        </a:lnSpc>
                      </a:pPr>
                      <a:r>
                        <a:rPr sz="2000" dirty="0">
                          <a:solidFill>
                            <a:schemeClr val="tx1"/>
                          </a:solidFill>
                          <a:latin typeface="Segoe UI" panose="020B0502040204020203" pitchFamily="34" charset="0"/>
                          <a:cs typeface="Segoe UI" panose="020B0502040204020203" pitchFamily="34" charset="0"/>
                        </a:rPr>
                        <a:t>English</a:t>
                      </a:r>
                      <a:r>
                        <a:rPr sz="2000" spc="-45" dirty="0">
                          <a:solidFill>
                            <a:schemeClr val="tx1"/>
                          </a:solidFill>
                          <a:latin typeface="Segoe UI" panose="020B0502040204020203" pitchFamily="34" charset="0"/>
                          <a:cs typeface="Segoe UI" panose="020B0502040204020203" pitchFamily="34" charset="0"/>
                        </a:rPr>
                        <a:t> </a:t>
                      </a:r>
                      <a:r>
                        <a:rPr sz="2000" spc="-10" dirty="0">
                          <a:solidFill>
                            <a:schemeClr val="tx1"/>
                          </a:solidFill>
                          <a:latin typeface="Segoe UI" panose="020B0502040204020203" pitchFamily="34" charset="0"/>
                          <a:cs typeface="Segoe UI" panose="020B0502040204020203" pitchFamily="34" charset="0"/>
                        </a:rPr>
                        <a:t>Language</a:t>
                      </a:r>
                      <a:r>
                        <a:rPr sz="2000" spc="-170" dirty="0">
                          <a:solidFill>
                            <a:schemeClr val="tx1"/>
                          </a:solidFill>
                          <a:latin typeface="Segoe UI" panose="020B0502040204020203" pitchFamily="34" charset="0"/>
                          <a:cs typeface="Segoe UI" panose="020B0502040204020203" pitchFamily="34" charset="0"/>
                        </a:rPr>
                        <a:t> </a:t>
                      </a:r>
                      <a:r>
                        <a:rPr sz="2000" spc="-10" dirty="0">
                          <a:solidFill>
                            <a:schemeClr val="tx1"/>
                          </a:solidFill>
                          <a:latin typeface="Segoe UI" panose="020B0502040204020203" pitchFamily="34" charset="0"/>
                          <a:cs typeface="Segoe UI" panose="020B0502040204020203" pitchFamily="34" charset="0"/>
                        </a:rPr>
                        <a:t>Arts,</a:t>
                      </a:r>
                      <a:r>
                        <a:rPr lang="en-US" sz="2000" spc="0" dirty="0">
                          <a:solidFill>
                            <a:schemeClr val="tx1"/>
                          </a:solidFill>
                          <a:latin typeface="Segoe UI" panose="020B0502040204020203" pitchFamily="34" charset="0"/>
                          <a:cs typeface="Segoe UI" panose="020B0502040204020203" pitchFamily="34" charset="0"/>
                        </a:rPr>
                        <a:t> </a:t>
                      </a:r>
                    </a:p>
                    <a:p>
                      <a:pPr marL="69215">
                        <a:lnSpc>
                          <a:spcPct val="100000"/>
                        </a:lnSpc>
                      </a:pPr>
                      <a:r>
                        <a:rPr lang="en-US" sz="2000" spc="-10" dirty="0">
                          <a:solidFill>
                            <a:schemeClr val="tx1"/>
                          </a:solidFill>
                          <a:latin typeface="Segoe UI" panose="020B0502040204020203" pitchFamily="34" charset="0"/>
                          <a:cs typeface="Segoe UI" panose="020B0502040204020203" pitchFamily="34" charset="0"/>
                        </a:rPr>
                        <a:t>Mathematics</a:t>
                      </a:r>
                      <a:endParaRPr sz="2000" dirty="0">
                        <a:solidFill>
                          <a:schemeClr val="tx1"/>
                        </a:solidFill>
                        <a:latin typeface="Segoe UI" panose="020B0502040204020203" pitchFamily="34" charset="0"/>
                        <a:cs typeface="Segoe UI" panose="020B0502040204020203" pitchFamily="34" charset="0"/>
                      </a:endParaRPr>
                    </a:p>
                  </a:txBody>
                  <a:tcPr marL="0" marR="0" marT="0" marB="0">
                    <a:solidFill>
                      <a:schemeClr val="tx2">
                        <a:lumMod val="40000"/>
                        <a:lumOff val="60000"/>
                      </a:schemeClr>
                    </a:solidFill>
                  </a:tcPr>
                </a:tc>
                <a:extLst>
                  <a:ext uri="{0D108BD9-81ED-4DB2-BD59-A6C34878D82A}">
                    <a16:rowId xmlns:a16="http://schemas.microsoft.com/office/drawing/2014/main" val="10003"/>
                  </a:ext>
                </a:extLst>
              </a:tr>
              <a:tr h="8122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indent="0">
                        <a:lnSpc>
                          <a:spcPts val="2815"/>
                        </a:lnSpc>
                      </a:pPr>
                      <a:r>
                        <a:rPr sz="2000" b="1" dirty="0">
                          <a:solidFill>
                            <a:schemeClr val="tx1"/>
                          </a:solidFill>
                          <a:latin typeface="Segoe UI" panose="020B0502040204020203" pitchFamily="34" charset="0"/>
                          <a:cs typeface="Segoe UI" panose="020B0502040204020203" pitchFamily="34" charset="0"/>
                        </a:rPr>
                        <a:t>Dynamic</a:t>
                      </a:r>
                      <a:r>
                        <a:rPr sz="2000" b="1" spc="-55" dirty="0">
                          <a:solidFill>
                            <a:schemeClr val="tx1"/>
                          </a:solidFill>
                          <a:latin typeface="Segoe UI" panose="020B0502040204020203" pitchFamily="34" charset="0"/>
                          <a:cs typeface="Segoe UI" panose="020B0502040204020203" pitchFamily="34" charset="0"/>
                        </a:rPr>
                        <a:t> </a:t>
                      </a:r>
                      <a:r>
                        <a:rPr sz="2000" b="1" dirty="0">
                          <a:solidFill>
                            <a:schemeClr val="tx1"/>
                          </a:solidFill>
                          <a:latin typeface="Segoe UI" panose="020B0502040204020203" pitchFamily="34" charset="0"/>
                          <a:cs typeface="Segoe UI" panose="020B0502040204020203" pitchFamily="34" charset="0"/>
                        </a:rPr>
                        <a:t>Learning</a:t>
                      </a:r>
                      <a:r>
                        <a:rPr sz="2000" b="1" spc="-45" dirty="0">
                          <a:solidFill>
                            <a:schemeClr val="tx1"/>
                          </a:solidFill>
                          <a:latin typeface="Segoe UI" panose="020B0502040204020203" pitchFamily="34" charset="0"/>
                          <a:cs typeface="Segoe UI" panose="020B0502040204020203" pitchFamily="34" charset="0"/>
                        </a:rPr>
                        <a:t> </a:t>
                      </a:r>
                      <a:r>
                        <a:rPr sz="2000" b="1" spc="-20" dirty="0">
                          <a:solidFill>
                            <a:schemeClr val="tx1"/>
                          </a:solidFill>
                          <a:latin typeface="Segoe UI" panose="020B0502040204020203" pitchFamily="34" charset="0"/>
                          <a:cs typeface="Segoe UI" panose="020B0502040204020203" pitchFamily="34" charset="0"/>
                        </a:rPr>
                        <a:t>Maps</a:t>
                      </a:r>
                      <a:r>
                        <a:rPr lang="en-US" sz="2000" b="0" spc="-20" dirty="0">
                          <a:solidFill>
                            <a:schemeClr val="tx1"/>
                          </a:solidFill>
                          <a:latin typeface="Segoe UI" panose="020B0502040204020203" pitchFamily="34" charset="0"/>
                          <a:cs typeface="Segoe UI" panose="020B0502040204020203" pitchFamily="34" charset="0"/>
                        </a:rPr>
                        <a:t> </a:t>
                      </a:r>
                      <a:r>
                        <a:rPr sz="2000" b="1" dirty="0">
                          <a:solidFill>
                            <a:schemeClr val="tx1"/>
                          </a:solidFill>
                          <a:latin typeface="Segoe UI" panose="020B0502040204020203" pitchFamily="34" charset="0"/>
                          <a:cs typeface="Segoe UI" panose="020B0502040204020203" pitchFamily="34" charset="0"/>
                        </a:rPr>
                        <a:t>(DLM)</a:t>
                      </a:r>
                      <a:r>
                        <a:rPr sz="2000" b="1" spc="-140" dirty="0">
                          <a:solidFill>
                            <a:schemeClr val="tx1"/>
                          </a:solidFill>
                          <a:latin typeface="Segoe UI" panose="020B0502040204020203" pitchFamily="34" charset="0"/>
                          <a:cs typeface="Segoe UI" panose="020B0502040204020203" pitchFamily="34" charset="0"/>
                        </a:rPr>
                        <a:t> </a:t>
                      </a:r>
                      <a:endParaRPr lang="en-US" sz="2000" b="1" spc="-140" dirty="0">
                        <a:solidFill>
                          <a:schemeClr val="tx1"/>
                        </a:solidFill>
                        <a:latin typeface="Segoe UI" panose="020B0502040204020203" pitchFamily="34" charset="0"/>
                        <a:cs typeface="Segoe UI" panose="020B0502040204020203" pitchFamily="34" charset="0"/>
                      </a:endParaRPr>
                    </a:p>
                    <a:p>
                      <a:pPr marL="111125" indent="0">
                        <a:lnSpc>
                          <a:spcPct val="100000"/>
                        </a:lnSpc>
                      </a:pPr>
                      <a:r>
                        <a:rPr sz="2000" b="1" dirty="0">
                          <a:solidFill>
                            <a:schemeClr val="tx1"/>
                          </a:solidFill>
                          <a:latin typeface="Segoe UI" panose="020B0502040204020203" pitchFamily="34" charset="0"/>
                          <a:cs typeface="Segoe UI" panose="020B0502040204020203" pitchFamily="34" charset="0"/>
                        </a:rPr>
                        <a:t>Alternate</a:t>
                      </a:r>
                      <a:r>
                        <a:rPr sz="2000" b="1" spc="-140" dirty="0">
                          <a:solidFill>
                            <a:schemeClr val="tx1"/>
                          </a:solidFill>
                          <a:latin typeface="Segoe UI" panose="020B0502040204020203" pitchFamily="34" charset="0"/>
                          <a:cs typeface="Segoe UI" panose="020B0502040204020203" pitchFamily="34" charset="0"/>
                        </a:rPr>
                        <a:t> </a:t>
                      </a:r>
                      <a:r>
                        <a:rPr sz="2000" b="1" spc="-10" dirty="0">
                          <a:solidFill>
                            <a:schemeClr val="tx1"/>
                          </a:solidFill>
                          <a:latin typeface="Segoe UI" panose="020B0502040204020203" pitchFamily="34" charset="0"/>
                          <a:cs typeface="Segoe UI" panose="020B0502040204020203" pitchFamily="34" charset="0"/>
                        </a:rPr>
                        <a:t>Assessment</a:t>
                      </a:r>
                      <a:endParaRPr sz="2000" dirty="0">
                        <a:solidFill>
                          <a:schemeClr val="tx1"/>
                        </a:solidFill>
                        <a:latin typeface="Segoe UI" panose="020B0502040204020203" pitchFamily="34" charset="0"/>
                        <a:cs typeface="Segoe UI" panose="020B0502040204020203" pitchFamily="34" charset="0"/>
                      </a:endParaRPr>
                    </a:p>
                  </a:txBody>
                  <a:tcPr marL="0" marR="0" marT="0"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indent="0" algn="l">
                        <a:lnSpc>
                          <a:spcPts val="2815"/>
                        </a:lnSpc>
                      </a:pPr>
                      <a:r>
                        <a:rPr sz="1800" spc="-10" dirty="0">
                          <a:solidFill>
                            <a:schemeClr val="tx1"/>
                          </a:solidFill>
                          <a:latin typeface="Segoe UI" panose="020B0502040204020203" pitchFamily="34" charset="0"/>
                          <a:cs typeface="Segoe UI" panose="020B0502040204020203" pitchFamily="34" charset="0"/>
                        </a:rPr>
                        <a:t>3-</a:t>
                      </a:r>
                      <a:r>
                        <a:rPr sz="1800" dirty="0">
                          <a:solidFill>
                            <a:schemeClr val="tx1"/>
                          </a:solidFill>
                          <a:latin typeface="Segoe UI" panose="020B0502040204020203" pitchFamily="34" charset="0"/>
                          <a:cs typeface="Segoe UI" panose="020B0502040204020203" pitchFamily="34" charset="0"/>
                        </a:rPr>
                        <a:t>8</a:t>
                      </a:r>
                      <a:r>
                        <a:rPr sz="1800" spc="-5" dirty="0">
                          <a:solidFill>
                            <a:schemeClr val="tx1"/>
                          </a:solidFill>
                          <a:latin typeface="Segoe UI" panose="020B0502040204020203" pitchFamily="34" charset="0"/>
                          <a:cs typeface="Segoe UI" panose="020B0502040204020203" pitchFamily="34" charset="0"/>
                        </a:rPr>
                        <a:t> </a:t>
                      </a:r>
                      <a:r>
                        <a:rPr sz="1800" dirty="0">
                          <a:solidFill>
                            <a:schemeClr val="tx1"/>
                          </a:solidFill>
                          <a:latin typeface="Segoe UI" panose="020B0502040204020203" pitchFamily="34" charset="0"/>
                          <a:cs typeface="Segoe UI" panose="020B0502040204020203" pitchFamily="34" charset="0"/>
                        </a:rPr>
                        <a:t>and</a:t>
                      </a:r>
                      <a:r>
                        <a:rPr sz="1800" spc="-15" dirty="0">
                          <a:solidFill>
                            <a:schemeClr val="tx1"/>
                          </a:solidFill>
                          <a:latin typeface="Segoe UI" panose="020B0502040204020203" pitchFamily="34" charset="0"/>
                          <a:cs typeface="Segoe UI" panose="020B0502040204020203" pitchFamily="34" charset="0"/>
                        </a:rPr>
                        <a:t> </a:t>
                      </a:r>
                      <a:r>
                        <a:rPr sz="1800" spc="-25" dirty="0">
                          <a:solidFill>
                            <a:schemeClr val="tx1"/>
                          </a:solidFill>
                          <a:latin typeface="Segoe UI" panose="020B0502040204020203" pitchFamily="34" charset="0"/>
                          <a:cs typeface="Segoe UI" panose="020B0502040204020203" pitchFamily="34" charset="0"/>
                        </a:rPr>
                        <a:t>11</a:t>
                      </a:r>
                      <a:endParaRPr sz="1800" dirty="0">
                        <a:solidFill>
                          <a:schemeClr val="tx1"/>
                        </a:solidFill>
                        <a:latin typeface="Segoe UI" panose="020B0502040204020203" pitchFamily="34" charset="0"/>
                        <a:cs typeface="Segoe UI" panose="020B0502040204020203" pitchFamily="34" charset="0"/>
                      </a:endParaRPr>
                    </a:p>
                  </a:txBody>
                  <a:tcPr marL="0" marR="0" marT="0" marB="0">
                    <a:lnL>
                      <a:noFill/>
                    </a:lnL>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9215">
                        <a:lnSpc>
                          <a:spcPts val="2810"/>
                        </a:lnSpc>
                      </a:pPr>
                      <a:r>
                        <a:rPr sz="2000" dirty="0">
                          <a:solidFill>
                            <a:schemeClr val="tx1"/>
                          </a:solidFill>
                          <a:latin typeface="Segoe UI" panose="020B0502040204020203" pitchFamily="34" charset="0"/>
                          <a:cs typeface="Segoe UI" panose="020B0502040204020203" pitchFamily="34" charset="0"/>
                        </a:rPr>
                        <a:t>English</a:t>
                      </a:r>
                      <a:r>
                        <a:rPr sz="2000" spc="-45" dirty="0">
                          <a:solidFill>
                            <a:schemeClr val="tx1"/>
                          </a:solidFill>
                          <a:latin typeface="Segoe UI" panose="020B0502040204020203" pitchFamily="34" charset="0"/>
                          <a:cs typeface="Segoe UI" panose="020B0502040204020203" pitchFamily="34" charset="0"/>
                        </a:rPr>
                        <a:t> </a:t>
                      </a:r>
                      <a:r>
                        <a:rPr sz="2000" spc="-10" dirty="0">
                          <a:solidFill>
                            <a:schemeClr val="tx1"/>
                          </a:solidFill>
                          <a:latin typeface="Segoe UI" panose="020B0502040204020203" pitchFamily="34" charset="0"/>
                          <a:cs typeface="Segoe UI" panose="020B0502040204020203" pitchFamily="34" charset="0"/>
                        </a:rPr>
                        <a:t>Language</a:t>
                      </a:r>
                      <a:r>
                        <a:rPr sz="2000" spc="-170" dirty="0">
                          <a:solidFill>
                            <a:schemeClr val="tx1"/>
                          </a:solidFill>
                          <a:latin typeface="Segoe UI" panose="020B0502040204020203" pitchFamily="34" charset="0"/>
                          <a:cs typeface="Segoe UI" panose="020B0502040204020203" pitchFamily="34" charset="0"/>
                        </a:rPr>
                        <a:t> </a:t>
                      </a:r>
                      <a:r>
                        <a:rPr sz="2000" spc="-10" dirty="0">
                          <a:solidFill>
                            <a:schemeClr val="tx1"/>
                          </a:solidFill>
                          <a:latin typeface="Segoe UI" panose="020B0502040204020203" pitchFamily="34" charset="0"/>
                          <a:cs typeface="Segoe UI" panose="020B0502040204020203" pitchFamily="34" charset="0"/>
                        </a:rPr>
                        <a:t>Arts,</a:t>
                      </a:r>
                      <a:r>
                        <a:rPr lang="en-US" sz="2000" spc="0" dirty="0">
                          <a:solidFill>
                            <a:schemeClr val="tx1"/>
                          </a:solidFill>
                          <a:latin typeface="Segoe UI" panose="020B0502040204020203" pitchFamily="34" charset="0"/>
                          <a:cs typeface="Segoe UI" panose="020B0502040204020203" pitchFamily="34" charset="0"/>
                        </a:rPr>
                        <a:t> </a:t>
                      </a:r>
                    </a:p>
                    <a:p>
                      <a:pPr marL="69215">
                        <a:lnSpc>
                          <a:spcPct val="100000"/>
                        </a:lnSpc>
                      </a:pPr>
                      <a:r>
                        <a:rPr sz="2000" spc="-10" dirty="0">
                          <a:solidFill>
                            <a:schemeClr val="tx1"/>
                          </a:solidFill>
                          <a:latin typeface="Segoe UI" panose="020B0502040204020203" pitchFamily="34" charset="0"/>
                          <a:cs typeface="Segoe UI" panose="020B0502040204020203" pitchFamily="34" charset="0"/>
                        </a:rPr>
                        <a:t>Math</a:t>
                      </a:r>
                      <a:r>
                        <a:rPr lang="en-US" sz="2000" spc="-10" dirty="0">
                          <a:solidFill>
                            <a:schemeClr val="tx1"/>
                          </a:solidFill>
                          <a:latin typeface="Segoe UI" panose="020B0502040204020203" pitchFamily="34" charset="0"/>
                          <a:cs typeface="Segoe UI" panose="020B0502040204020203" pitchFamily="34" charset="0"/>
                        </a:rPr>
                        <a:t>ematics</a:t>
                      </a:r>
                      <a:endParaRPr sz="2000" dirty="0">
                        <a:solidFill>
                          <a:schemeClr val="tx1"/>
                        </a:solidFill>
                        <a:latin typeface="Segoe UI" panose="020B0502040204020203" pitchFamily="34" charset="0"/>
                        <a:cs typeface="Segoe UI" panose="020B0502040204020203" pitchFamily="34" charset="0"/>
                      </a:endParaRPr>
                    </a:p>
                  </a:txBody>
                  <a:tcPr marL="0" marR="0" marT="0" marB="0">
                    <a:solidFill>
                      <a:schemeClr val="tx2">
                        <a:lumMod val="20000"/>
                        <a:lumOff val="80000"/>
                      </a:schemeClr>
                    </a:solidFill>
                  </a:tcPr>
                </a:tc>
                <a:extLst>
                  <a:ext uri="{0D108BD9-81ED-4DB2-BD59-A6C34878D82A}">
                    <a16:rowId xmlns:a16="http://schemas.microsoft.com/office/drawing/2014/main" val="10004"/>
                  </a:ext>
                </a:extLst>
              </a:tr>
              <a:tr h="4279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8580">
                        <a:lnSpc>
                          <a:spcPts val="2820"/>
                        </a:lnSpc>
                        <a:spcAft>
                          <a:spcPts val="600"/>
                        </a:spcAft>
                      </a:pPr>
                      <a:r>
                        <a:rPr sz="2000" b="1" spc="-25" dirty="0">
                          <a:solidFill>
                            <a:schemeClr val="tx1"/>
                          </a:solidFill>
                          <a:latin typeface="Segoe UI" panose="020B0502040204020203" pitchFamily="34" charset="0"/>
                          <a:cs typeface="Segoe UI" panose="020B0502040204020203" pitchFamily="34" charset="0"/>
                        </a:rPr>
                        <a:t>DLM</a:t>
                      </a:r>
                      <a:endParaRPr sz="2000" dirty="0">
                        <a:solidFill>
                          <a:schemeClr val="tx1"/>
                        </a:solidFill>
                        <a:latin typeface="Segoe UI" panose="020B0502040204020203" pitchFamily="34" charset="0"/>
                        <a:cs typeface="Segoe UI" panose="020B0502040204020203" pitchFamily="34" charset="0"/>
                      </a:endParaRPr>
                    </a:p>
                  </a:txBody>
                  <a:tcPr marL="0" marR="0" marT="0" marB="0">
                    <a:lnT>
                      <a:noFill/>
                    </a:lnT>
                    <a:lnB>
                      <a:noFill/>
                    </a:lnB>
                    <a:solidFill>
                      <a:schemeClr val="tx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indent="0" algn="l">
                        <a:lnSpc>
                          <a:spcPts val="2820"/>
                        </a:lnSpc>
                      </a:pPr>
                      <a:r>
                        <a:rPr sz="1800" dirty="0">
                          <a:solidFill>
                            <a:schemeClr val="tx1"/>
                          </a:solidFill>
                          <a:latin typeface="Segoe UI" panose="020B0502040204020203" pitchFamily="34" charset="0"/>
                          <a:cs typeface="Segoe UI" panose="020B0502040204020203" pitchFamily="34" charset="0"/>
                        </a:rPr>
                        <a:t>5,</a:t>
                      </a:r>
                      <a:r>
                        <a:rPr sz="1800" spc="-25" dirty="0">
                          <a:solidFill>
                            <a:schemeClr val="tx1"/>
                          </a:solidFill>
                          <a:latin typeface="Segoe UI" panose="020B0502040204020203" pitchFamily="34" charset="0"/>
                          <a:cs typeface="Segoe UI" panose="020B0502040204020203" pitchFamily="34" charset="0"/>
                        </a:rPr>
                        <a:t> </a:t>
                      </a:r>
                      <a:r>
                        <a:rPr sz="1800" dirty="0">
                          <a:solidFill>
                            <a:schemeClr val="tx1"/>
                          </a:solidFill>
                          <a:latin typeface="Segoe UI" panose="020B0502040204020203" pitchFamily="34" charset="0"/>
                          <a:cs typeface="Segoe UI" panose="020B0502040204020203" pitchFamily="34" charset="0"/>
                        </a:rPr>
                        <a:t>8,</a:t>
                      </a:r>
                      <a:r>
                        <a:rPr sz="1800" spc="-10" dirty="0">
                          <a:solidFill>
                            <a:schemeClr val="tx1"/>
                          </a:solidFill>
                          <a:latin typeface="Segoe UI" panose="020B0502040204020203" pitchFamily="34" charset="0"/>
                          <a:cs typeface="Segoe UI" panose="020B0502040204020203" pitchFamily="34" charset="0"/>
                        </a:rPr>
                        <a:t> </a:t>
                      </a:r>
                      <a:r>
                        <a:rPr sz="1800" dirty="0">
                          <a:solidFill>
                            <a:schemeClr val="tx1"/>
                          </a:solidFill>
                          <a:latin typeface="Segoe UI" panose="020B0502040204020203" pitchFamily="34" charset="0"/>
                          <a:cs typeface="Segoe UI" panose="020B0502040204020203" pitchFamily="34" charset="0"/>
                        </a:rPr>
                        <a:t>and</a:t>
                      </a:r>
                      <a:r>
                        <a:rPr sz="1800" spc="-30" dirty="0">
                          <a:solidFill>
                            <a:schemeClr val="tx1"/>
                          </a:solidFill>
                          <a:latin typeface="Segoe UI" panose="020B0502040204020203" pitchFamily="34" charset="0"/>
                          <a:cs typeface="Segoe UI" panose="020B0502040204020203" pitchFamily="34" charset="0"/>
                        </a:rPr>
                        <a:t> </a:t>
                      </a:r>
                      <a:r>
                        <a:rPr sz="1800" spc="-25" dirty="0">
                          <a:solidFill>
                            <a:schemeClr val="tx1"/>
                          </a:solidFill>
                          <a:latin typeface="Segoe UI" panose="020B0502040204020203" pitchFamily="34" charset="0"/>
                          <a:cs typeface="Segoe UI" panose="020B0502040204020203" pitchFamily="34" charset="0"/>
                        </a:rPr>
                        <a:t>11</a:t>
                      </a:r>
                      <a:endParaRPr sz="1800" dirty="0">
                        <a:solidFill>
                          <a:schemeClr val="tx1"/>
                        </a:solidFill>
                        <a:latin typeface="Segoe UI" panose="020B0502040204020203" pitchFamily="34" charset="0"/>
                        <a:cs typeface="Segoe UI" panose="020B0502040204020203" pitchFamily="34" charset="0"/>
                      </a:endParaRPr>
                    </a:p>
                  </a:txBody>
                  <a:tcPr marL="0" marR="0" marT="0" marB="0">
                    <a:solidFill>
                      <a:schemeClr val="tx2">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9215">
                        <a:lnSpc>
                          <a:spcPts val="2810"/>
                        </a:lnSpc>
                        <a:spcAft>
                          <a:spcPts val="1200"/>
                        </a:spcAft>
                      </a:pPr>
                      <a:r>
                        <a:rPr sz="2000" spc="-10" dirty="0">
                          <a:solidFill>
                            <a:schemeClr val="tx1"/>
                          </a:solidFill>
                          <a:latin typeface="Segoe UI" panose="020B0502040204020203" pitchFamily="34" charset="0"/>
                          <a:cs typeface="Segoe UI" panose="020B0502040204020203" pitchFamily="34" charset="0"/>
                        </a:rPr>
                        <a:t>Science</a:t>
                      </a:r>
                      <a:endParaRPr sz="2000" dirty="0">
                        <a:solidFill>
                          <a:schemeClr val="tx1"/>
                        </a:solidFill>
                        <a:latin typeface="Segoe UI" panose="020B0502040204020203" pitchFamily="34" charset="0"/>
                        <a:cs typeface="Segoe UI" panose="020B0502040204020203" pitchFamily="34" charset="0"/>
                      </a:endParaRPr>
                    </a:p>
                  </a:txBody>
                  <a:tcPr marL="0" marR="0" marT="0" marB="0">
                    <a:solidFill>
                      <a:schemeClr val="tx2">
                        <a:lumMod val="40000"/>
                        <a:lumOff val="60000"/>
                      </a:schemeClr>
                    </a:solidFill>
                  </a:tcPr>
                </a:tc>
                <a:extLst>
                  <a:ext uri="{0D108BD9-81ED-4DB2-BD59-A6C34878D82A}">
                    <a16:rowId xmlns:a16="http://schemas.microsoft.com/office/drawing/2014/main" val="10006"/>
                  </a:ext>
                </a:extLst>
              </a:tr>
              <a:tr h="427939">
                <a:tc>
                  <a:txBody>
                    <a:bodyPr/>
                    <a:lstStyle/>
                    <a:p>
                      <a:pPr marL="68580">
                        <a:lnSpc>
                          <a:spcPts val="2820"/>
                        </a:lnSpc>
                        <a:spcAft>
                          <a:spcPts val="600"/>
                        </a:spcAft>
                      </a:pPr>
                      <a:r>
                        <a:rPr lang="en-US" sz="2000" b="1" dirty="0">
                          <a:solidFill>
                            <a:schemeClr val="tx1"/>
                          </a:solidFill>
                          <a:latin typeface="Segoe UI" panose="020B0502040204020203" pitchFamily="34" charset="0"/>
                          <a:cs typeface="Segoe UI" panose="020B0502040204020203" pitchFamily="34" charset="0"/>
                        </a:rPr>
                        <a:t>ACCESS/Alternate ACCESS</a:t>
                      </a:r>
                      <a:endParaRPr sz="2000" b="1" dirty="0">
                        <a:solidFill>
                          <a:schemeClr val="tx1"/>
                        </a:solidFill>
                        <a:latin typeface="Segoe UI" panose="020B0502040204020203" pitchFamily="34" charset="0"/>
                        <a:cs typeface="Segoe UI" panose="020B0502040204020203" pitchFamily="34" charset="0"/>
                      </a:endParaRPr>
                    </a:p>
                  </a:txBody>
                  <a:tcPr marL="0" marR="0" marT="0" marB="0">
                    <a:lnT>
                      <a:noFill/>
                    </a:lnT>
                    <a:solidFill>
                      <a:schemeClr val="tx2">
                        <a:lumMod val="20000"/>
                        <a:lumOff val="80000"/>
                      </a:schemeClr>
                    </a:solidFill>
                  </a:tcPr>
                </a:tc>
                <a:tc>
                  <a:txBody>
                    <a:bodyPr/>
                    <a:lstStyle/>
                    <a:p>
                      <a:pPr marL="111125" indent="0" algn="l">
                        <a:lnSpc>
                          <a:spcPts val="2820"/>
                        </a:lnSpc>
                      </a:pPr>
                      <a:r>
                        <a:rPr lang="en-US" sz="1800" dirty="0">
                          <a:solidFill>
                            <a:schemeClr val="tx1"/>
                          </a:solidFill>
                          <a:latin typeface="Segoe UI" panose="020B0502040204020203" pitchFamily="34" charset="0"/>
                          <a:cs typeface="Segoe UI" panose="020B0502040204020203" pitchFamily="34" charset="0"/>
                        </a:rPr>
                        <a:t>K-12</a:t>
                      </a:r>
                      <a:endParaRPr sz="1800" dirty="0">
                        <a:solidFill>
                          <a:schemeClr val="tx1"/>
                        </a:solidFill>
                        <a:latin typeface="Segoe UI" panose="020B0502040204020203" pitchFamily="34" charset="0"/>
                        <a:cs typeface="Segoe UI" panose="020B0502040204020203" pitchFamily="34" charset="0"/>
                      </a:endParaRPr>
                    </a:p>
                  </a:txBody>
                  <a:tcPr marL="0" marR="0" marT="0" marB="0">
                    <a:solidFill>
                      <a:schemeClr val="tx2">
                        <a:lumMod val="20000"/>
                        <a:lumOff val="80000"/>
                      </a:schemeClr>
                    </a:solidFill>
                  </a:tcPr>
                </a:tc>
                <a:tc>
                  <a:txBody>
                    <a:bodyPr/>
                    <a:lstStyle/>
                    <a:p>
                      <a:pPr marL="69215">
                        <a:lnSpc>
                          <a:spcPts val="2810"/>
                        </a:lnSpc>
                        <a:spcAft>
                          <a:spcPts val="1200"/>
                        </a:spcAft>
                      </a:pPr>
                      <a:r>
                        <a:rPr lang="en-US" sz="2000" dirty="0">
                          <a:solidFill>
                            <a:schemeClr val="tx1"/>
                          </a:solidFill>
                          <a:latin typeface="Segoe UI" panose="020B0502040204020203" pitchFamily="34" charset="0"/>
                          <a:cs typeface="Segoe UI" panose="020B0502040204020203" pitchFamily="34" charset="0"/>
                        </a:rPr>
                        <a:t>English Language Proficiency</a:t>
                      </a:r>
                      <a:endParaRPr sz="2000" dirty="0">
                        <a:solidFill>
                          <a:schemeClr val="tx1"/>
                        </a:solidFill>
                        <a:latin typeface="Segoe UI" panose="020B0502040204020203" pitchFamily="34" charset="0"/>
                        <a:cs typeface="Segoe UI" panose="020B0502040204020203" pitchFamily="34" charset="0"/>
                      </a:endParaRPr>
                    </a:p>
                  </a:txBody>
                  <a:tcPr marL="0" marR="0" marT="0" marB="0">
                    <a:solidFill>
                      <a:schemeClr val="tx2">
                        <a:lumMod val="20000"/>
                        <a:lumOff val="80000"/>
                      </a:schemeClr>
                    </a:solidFill>
                  </a:tcPr>
                </a:tc>
                <a:extLst>
                  <a:ext uri="{0D108BD9-81ED-4DB2-BD59-A6C34878D82A}">
                    <a16:rowId xmlns:a16="http://schemas.microsoft.com/office/drawing/2014/main" val="2451079911"/>
                  </a:ext>
                </a:extLst>
              </a:tr>
            </a:tbl>
          </a:graphicData>
        </a:graphic>
      </p:graphicFrame>
    </p:spTree>
    <p:extLst>
      <p:ext uri="{BB962C8B-B14F-4D97-AF65-F5344CB8AC3E}">
        <p14:creationId xmlns:p14="http://schemas.microsoft.com/office/powerpoint/2010/main" val="966914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Ways to Use AVA</a:t>
            </a:r>
          </a:p>
        </p:txBody>
      </p:sp>
      <p:sp>
        <p:nvSpPr>
          <p:cNvPr id="5" name="TextBox 4">
            <a:extLst>
              <a:ext uri="{FF2B5EF4-FFF2-40B4-BE49-F238E27FC236}">
                <a16:creationId xmlns:a16="http://schemas.microsoft.com/office/drawing/2014/main" id="{AFA12BDC-159E-BF49-A40E-5FDCD0E88689}"/>
              </a:ext>
            </a:extLst>
          </p:cNvPr>
          <p:cNvSpPr txBox="1"/>
          <p:nvPr/>
        </p:nvSpPr>
        <p:spPr>
          <a:xfrm>
            <a:off x="602166" y="2136339"/>
            <a:ext cx="11073161" cy="3416320"/>
          </a:xfrm>
          <a:prstGeom prst="rect">
            <a:avLst/>
          </a:prstGeom>
          <a:noFill/>
        </p:spPr>
        <p:txBody>
          <a:bodyPr wrap="square">
            <a:spAutoFit/>
          </a:bodyPr>
          <a:lstStyle/>
          <a:p>
            <a:pPr marL="571500" indent="-571500">
              <a:buFont typeface="Arial" panose="020B0604020202020204" pitchFamily="34" charset="0"/>
              <a:buChar char="•"/>
            </a:pPr>
            <a:r>
              <a:rPr lang="en-US" sz="3600" dirty="0"/>
              <a:t>Preview tests to determine which one is appropriate for your class</a:t>
            </a:r>
          </a:p>
          <a:p>
            <a:pPr marL="571500" indent="-571500">
              <a:buFont typeface="Arial" panose="020B0604020202020204" pitchFamily="34" charset="0"/>
              <a:buChar char="•"/>
            </a:pPr>
            <a:r>
              <a:rPr lang="en-US" sz="3600" dirty="0"/>
              <a:t>Present a “problem of the day”</a:t>
            </a:r>
          </a:p>
          <a:p>
            <a:pPr marL="571500" indent="-571500">
              <a:buFont typeface="Arial" panose="020B0604020202020204" pitchFamily="34" charset="0"/>
              <a:buChar char="•"/>
            </a:pPr>
            <a:r>
              <a:rPr lang="en-US" sz="3600" dirty="0"/>
              <a:t>Review items from previously taken tests</a:t>
            </a:r>
          </a:p>
          <a:p>
            <a:pPr marL="571500" indent="-571500">
              <a:buFont typeface="Arial" panose="020B0604020202020204" pitchFamily="34" charset="0"/>
              <a:buChar char="•"/>
            </a:pPr>
            <a:r>
              <a:rPr lang="en-US" sz="3600" dirty="0"/>
              <a:t>Demonstrate the tools available on the test</a:t>
            </a:r>
          </a:p>
          <a:p>
            <a:pPr marL="571500" indent="-571500">
              <a:buFont typeface="Arial" panose="020B0604020202020204" pitchFamily="34" charset="0"/>
              <a:buChar char="•"/>
            </a:pPr>
            <a:r>
              <a:rPr lang="en-US" sz="3600" dirty="0"/>
              <a:t>Remember – treat items securely!</a:t>
            </a:r>
          </a:p>
        </p:txBody>
      </p:sp>
    </p:spTree>
    <p:extLst>
      <p:ext uri="{BB962C8B-B14F-4D97-AF65-F5344CB8AC3E}">
        <p14:creationId xmlns:p14="http://schemas.microsoft.com/office/powerpoint/2010/main" val="3610149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B3C67F02-3292-7342-9656-6CA4A9098BED}"/>
              </a:ext>
            </a:extLst>
          </p:cNvPr>
          <p:cNvPicPr>
            <a:picLocks noChangeAspect="1"/>
          </p:cNvPicPr>
          <p:nvPr/>
        </p:nvPicPr>
        <p:blipFill>
          <a:blip r:embed="rId3"/>
          <a:stretch>
            <a:fillRect/>
          </a:stretch>
        </p:blipFill>
        <p:spPr>
          <a:xfrm>
            <a:off x="2445671" y="667254"/>
            <a:ext cx="7300657" cy="5010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77547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Select Tests</a:t>
            </a:r>
          </a:p>
        </p:txBody>
      </p:sp>
      <p:pic>
        <p:nvPicPr>
          <p:cNvPr id="4" name="Picture 3">
            <a:extLst>
              <a:ext uri="{FF2B5EF4-FFF2-40B4-BE49-F238E27FC236}">
                <a16:creationId xmlns:a16="http://schemas.microsoft.com/office/drawing/2014/main" id="{BC70C08A-350A-9E40-BF09-E9F809145E8F}"/>
              </a:ext>
            </a:extLst>
          </p:cNvPr>
          <p:cNvPicPr>
            <a:picLocks noChangeAspect="1"/>
          </p:cNvPicPr>
          <p:nvPr/>
        </p:nvPicPr>
        <p:blipFill rotWithShape="1">
          <a:blip r:embed="rId3"/>
          <a:srcRect l="754" t="1" r="-1" b="865"/>
          <a:stretch/>
        </p:blipFill>
        <p:spPr>
          <a:xfrm>
            <a:off x="1851072" y="1851103"/>
            <a:ext cx="3160236" cy="269932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16C48AC-2FF2-214F-8349-E2F0D4E7FC83}"/>
              </a:ext>
            </a:extLst>
          </p:cNvPr>
          <p:cNvPicPr>
            <a:picLocks noChangeAspect="1"/>
          </p:cNvPicPr>
          <p:nvPr/>
        </p:nvPicPr>
        <p:blipFill>
          <a:blip r:embed="rId4"/>
          <a:stretch>
            <a:fillRect/>
          </a:stretch>
        </p:blipFill>
        <p:spPr>
          <a:xfrm>
            <a:off x="1851072" y="4710846"/>
            <a:ext cx="3010790" cy="1410114"/>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9FDB7A6-B5BE-E541-92BD-F559F935FCC7}"/>
              </a:ext>
            </a:extLst>
          </p:cNvPr>
          <p:cNvPicPr>
            <a:picLocks noChangeAspect="1"/>
          </p:cNvPicPr>
          <p:nvPr/>
        </p:nvPicPr>
        <p:blipFill>
          <a:blip r:embed="rId5"/>
          <a:stretch>
            <a:fillRect/>
          </a:stretch>
        </p:blipFill>
        <p:spPr>
          <a:xfrm>
            <a:off x="6189398" y="2344673"/>
            <a:ext cx="3160236" cy="29173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19609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Creating At-Home Assignments</a:t>
            </a:r>
          </a:p>
        </p:txBody>
      </p:sp>
      <p:pic>
        <p:nvPicPr>
          <p:cNvPr id="8" name="Content Placeholder 6">
            <a:extLst>
              <a:ext uri="{FF2B5EF4-FFF2-40B4-BE49-F238E27FC236}">
                <a16:creationId xmlns:a16="http://schemas.microsoft.com/office/drawing/2014/main" id="{4939452C-6003-FE4E-8967-B71EA05F6169}"/>
              </a:ext>
            </a:extLst>
          </p:cNvPr>
          <p:cNvPicPr>
            <a:picLocks noChangeAspect="1"/>
          </p:cNvPicPr>
          <p:nvPr/>
        </p:nvPicPr>
        <p:blipFill>
          <a:blip r:embed="rId3"/>
          <a:stretch>
            <a:fillRect/>
          </a:stretch>
        </p:blipFill>
        <p:spPr>
          <a:xfrm>
            <a:off x="1484968" y="1868296"/>
            <a:ext cx="4001429" cy="27602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0C24E2C-6933-864E-A377-6A4986CB8A51}"/>
              </a:ext>
            </a:extLst>
          </p:cNvPr>
          <p:cNvPicPr>
            <a:picLocks noChangeAspect="1"/>
          </p:cNvPicPr>
          <p:nvPr/>
        </p:nvPicPr>
        <p:blipFill>
          <a:blip r:embed="rId4"/>
          <a:stretch>
            <a:fillRect/>
          </a:stretch>
        </p:blipFill>
        <p:spPr>
          <a:xfrm>
            <a:off x="6007500" y="1896174"/>
            <a:ext cx="3185319" cy="2057726"/>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93D3C73D-9634-5A4A-B96E-BE959BE2919A}"/>
              </a:ext>
            </a:extLst>
          </p:cNvPr>
          <p:cNvPicPr>
            <a:picLocks noChangeAspect="1"/>
          </p:cNvPicPr>
          <p:nvPr/>
        </p:nvPicPr>
        <p:blipFill>
          <a:blip r:embed="rId5"/>
          <a:stretch>
            <a:fillRect/>
          </a:stretch>
        </p:blipFill>
        <p:spPr>
          <a:xfrm>
            <a:off x="7224582" y="4052875"/>
            <a:ext cx="3185318" cy="2060324"/>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A878817-E7C0-6D46-A9D0-1C26D84EAFEC}"/>
              </a:ext>
            </a:extLst>
          </p:cNvPr>
          <p:cNvPicPr>
            <a:picLocks noChangeAspect="1"/>
          </p:cNvPicPr>
          <p:nvPr/>
        </p:nvPicPr>
        <p:blipFill>
          <a:blip r:embed="rId6"/>
          <a:stretch>
            <a:fillRect/>
          </a:stretch>
        </p:blipFill>
        <p:spPr>
          <a:xfrm>
            <a:off x="3682954" y="4806123"/>
            <a:ext cx="2134699" cy="10378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63597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FB7A-350F-890E-7E9F-D415900CE64D}"/>
              </a:ext>
            </a:extLst>
          </p:cNvPr>
          <p:cNvSpPr>
            <a:spLocks noGrp="1"/>
          </p:cNvSpPr>
          <p:nvPr>
            <p:ph type="title"/>
          </p:nvPr>
        </p:nvSpPr>
        <p:spPr/>
        <p:txBody>
          <a:bodyPr/>
          <a:lstStyle/>
          <a:p>
            <a:r>
              <a:rPr lang="en-US" dirty="0"/>
              <a:t> Accessing Score Reports</a:t>
            </a:r>
            <a:br>
              <a:rPr lang="en-US" dirty="0"/>
            </a:br>
            <a:r>
              <a:rPr lang="en-US" dirty="0"/>
              <a:t> 	</a:t>
            </a:r>
            <a:r>
              <a:rPr lang="en-US" sz="3600" dirty="0"/>
              <a:t>- Setting Up your Dashboard</a:t>
            </a:r>
          </a:p>
        </p:txBody>
      </p:sp>
      <p:pic>
        <p:nvPicPr>
          <p:cNvPr id="10" name="Content Placeholder 6">
            <a:extLst>
              <a:ext uri="{FF2B5EF4-FFF2-40B4-BE49-F238E27FC236}">
                <a16:creationId xmlns:a16="http://schemas.microsoft.com/office/drawing/2014/main" id="{7A9AD28D-B0E6-5D4A-91EE-E213E8C37E3A}"/>
              </a:ext>
            </a:extLst>
          </p:cNvPr>
          <p:cNvPicPr>
            <a:picLocks noChangeAspect="1"/>
          </p:cNvPicPr>
          <p:nvPr/>
        </p:nvPicPr>
        <p:blipFill>
          <a:blip r:embed="rId3"/>
          <a:stretch>
            <a:fillRect/>
          </a:stretch>
        </p:blipFill>
        <p:spPr>
          <a:xfrm>
            <a:off x="1843881" y="1977753"/>
            <a:ext cx="8504238" cy="40618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22527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CAE27770-C5F8-6A46-BFAD-50A389754E3A}"/>
              </a:ext>
            </a:extLst>
          </p:cNvPr>
          <p:cNvPicPr>
            <a:picLocks noChangeAspect="1"/>
          </p:cNvPicPr>
          <p:nvPr/>
        </p:nvPicPr>
        <p:blipFill>
          <a:blip r:embed="rId3"/>
          <a:stretch>
            <a:fillRect/>
          </a:stretch>
        </p:blipFill>
        <p:spPr>
          <a:xfrm>
            <a:off x="2415588" y="544591"/>
            <a:ext cx="7360824" cy="5010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0468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85EDB36B-B355-F042-B28D-CCF43ABD83E7}"/>
              </a:ext>
            </a:extLst>
          </p:cNvPr>
          <p:cNvPicPr>
            <a:picLocks noChangeAspect="1"/>
          </p:cNvPicPr>
          <p:nvPr/>
        </p:nvPicPr>
        <p:blipFill>
          <a:blip r:embed="rId3"/>
          <a:stretch>
            <a:fillRect/>
          </a:stretch>
        </p:blipFill>
        <p:spPr>
          <a:xfrm>
            <a:off x="2670421" y="712052"/>
            <a:ext cx="1395078" cy="5010150"/>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0B1C53A9-5E25-2C48-98A7-475BB75F95C1}"/>
              </a:ext>
            </a:extLst>
          </p:cNvPr>
          <p:cNvPicPr>
            <a:picLocks noChangeAspect="1"/>
          </p:cNvPicPr>
          <p:nvPr/>
        </p:nvPicPr>
        <p:blipFill rotWithShape="1">
          <a:blip r:embed="rId4"/>
          <a:srcRect r="40572"/>
          <a:stretch/>
        </p:blipFill>
        <p:spPr>
          <a:xfrm>
            <a:off x="4581558" y="1138399"/>
            <a:ext cx="5434149" cy="32691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1636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6CFB2E1B-279E-6441-BAD7-04DBDFCED55B}"/>
              </a:ext>
            </a:extLst>
          </p:cNvPr>
          <p:cNvPicPr>
            <a:picLocks noChangeAspect="1"/>
          </p:cNvPicPr>
          <p:nvPr/>
        </p:nvPicPr>
        <p:blipFill>
          <a:blip r:embed="rId3"/>
          <a:stretch>
            <a:fillRect/>
          </a:stretch>
        </p:blipFill>
        <p:spPr>
          <a:xfrm>
            <a:off x="1843881" y="1684026"/>
            <a:ext cx="8504238" cy="26197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6717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D3394-4C40-A148-A31E-57ABA5D51BEC}"/>
              </a:ext>
            </a:extLst>
          </p:cNvPr>
          <p:cNvPicPr>
            <a:picLocks noChangeAspect="1"/>
          </p:cNvPicPr>
          <p:nvPr/>
        </p:nvPicPr>
        <p:blipFill>
          <a:blip r:embed="rId3"/>
          <a:stretch>
            <a:fillRect/>
          </a:stretch>
        </p:blipFill>
        <p:spPr>
          <a:xfrm>
            <a:off x="1805088" y="1163311"/>
            <a:ext cx="8581823" cy="36087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3410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40CE417C-4B57-184B-B1EE-8F454253581A}"/>
              </a:ext>
            </a:extLst>
          </p:cNvPr>
          <p:cNvPicPr>
            <a:picLocks noChangeAspect="1"/>
          </p:cNvPicPr>
          <p:nvPr/>
        </p:nvPicPr>
        <p:blipFill>
          <a:blip r:embed="rId3"/>
          <a:stretch>
            <a:fillRect/>
          </a:stretch>
        </p:blipFill>
        <p:spPr>
          <a:xfrm>
            <a:off x="1955574" y="601736"/>
            <a:ext cx="8280851" cy="5010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174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067827" y="45626"/>
            <a:ext cx="7625691" cy="443070"/>
          </a:xfrm>
          <a:prstGeom prst="rect">
            <a:avLst/>
          </a:prstGeom>
        </p:spPr>
        <p:txBody>
          <a:bodyPr vert="horz" wrap="square" lIns="0" tIns="12065" rIns="0" bIns="0" rtlCol="0">
            <a:spAutoFit/>
          </a:bodyPr>
          <a:lstStyle/>
          <a:p>
            <a:pPr marL="12700" algn="ctr">
              <a:lnSpc>
                <a:spcPct val="100000"/>
              </a:lnSpc>
              <a:spcBef>
                <a:spcPts val="95"/>
              </a:spcBef>
            </a:pPr>
            <a:r>
              <a:rPr sz="2800" b="1" u="sng" spc="-35" dirty="0">
                <a:uFill>
                  <a:solidFill>
                    <a:srgbClr val="3ECDE7"/>
                  </a:solidFill>
                </a:uFill>
                <a:hlinkClick r:id="rId3">
                  <a:extLst>
                    <a:ext uri="{A12FA001-AC4F-418D-AE19-62706E023703}">
                      <ahyp:hlinkClr xmlns:ahyp="http://schemas.microsoft.com/office/drawing/2018/hyperlinkcolor" val="tx"/>
                    </a:ext>
                  </a:extLst>
                </a:hlinkClick>
              </a:rPr>
              <a:t>202</a:t>
            </a:r>
            <a:r>
              <a:rPr lang="en-US" sz="2800" b="1" u="sng" spc="-35" dirty="0">
                <a:uFill>
                  <a:solidFill>
                    <a:srgbClr val="3ECDE7"/>
                  </a:solidFill>
                </a:uFill>
                <a:hlinkClick r:id="rId3">
                  <a:extLst>
                    <a:ext uri="{A12FA001-AC4F-418D-AE19-62706E023703}">
                      <ahyp:hlinkClr xmlns:ahyp="http://schemas.microsoft.com/office/drawing/2018/hyperlinkcolor" val="tx"/>
                    </a:ext>
                  </a:extLst>
                </a:hlinkClick>
              </a:rPr>
              <a:t>3</a:t>
            </a:r>
            <a:r>
              <a:rPr sz="2800" b="1" u="sng" spc="-35" dirty="0">
                <a:uFill>
                  <a:solidFill>
                    <a:srgbClr val="3ECDE7"/>
                  </a:solidFill>
                </a:uFill>
                <a:hlinkClick r:id="rId3">
                  <a:extLst>
                    <a:ext uri="{A12FA001-AC4F-418D-AE19-62706E023703}">
                      <ahyp:hlinkClr xmlns:ahyp="http://schemas.microsoft.com/office/drawing/2018/hyperlinkcolor" val="tx"/>
                    </a:ext>
                  </a:extLst>
                </a:hlinkClick>
              </a:rPr>
              <a:t>-</a:t>
            </a:r>
            <a:r>
              <a:rPr sz="2800" b="1" u="sng" dirty="0">
                <a:uFill>
                  <a:solidFill>
                    <a:srgbClr val="3ECDE7"/>
                  </a:solidFill>
                </a:uFill>
                <a:hlinkClick r:id="rId3">
                  <a:extLst>
                    <a:ext uri="{A12FA001-AC4F-418D-AE19-62706E023703}">
                      <ahyp:hlinkClr xmlns:ahyp="http://schemas.microsoft.com/office/drawing/2018/hyperlinkcolor" val="tx"/>
                    </a:ext>
                  </a:extLst>
                </a:hlinkClick>
              </a:rPr>
              <a:t>202</a:t>
            </a:r>
            <a:r>
              <a:rPr lang="en-US" sz="2800" b="1" u="sng" dirty="0">
                <a:uFill>
                  <a:solidFill>
                    <a:srgbClr val="3ECDE7"/>
                  </a:solidFill>
                </a:uFill>
                <a:hlinkClick r:id="rId3">
                  <a:extLst>
                    <a:ext uri="{A12FA001-AC4F-418D-AE19-62706E023703}">
                      <ahyp:hlinkClr xmlns:ahyp="http://schemas.microsoft.com/office/drawing/2018/hyperlinkcolor" val="tx"/>
                    </a:ext>
                  </a:extLst>
                </a:hlinkClick>
              </a:rPr>
              <a:t>4</a:t>
            </a:r>
            <a:r>
              <a:rPr sz="2800" b="1" u="sng" spc="-300" dirty="0">
                <a:uFill>
                  <a:solidFill>
                    <a:srgbClr val="3ECDE7"/>
                  </a:solidFill>
                </a:uFill>
                <a:hlinkClick r:id="rId3">
                  <a:extLst>
                    <a:ext uri="{A12FA001-AC4F-418D-AE19-62706E023703}">
                      <ahyp:hlinkClr xmlns:ahyp="http://schemas.microsoft.com/office/drawing/2018/hyperlinkcolor" val="tx"/>
                    </a:ext>
                  </a:extLst>
                </a:hlinkClick>
              </a:rPr>
              <a:t> </a:t>
            </a:r>
            <a:r>
              <a:rPr sz="2800" b="1" u="sng" dirty="0">
                <a:uFill>
                  <a:solidFill>
                    <a:srgbClr val="3ECDE7"/>
                  </a:solidFill>
                </a:uFill>
                <a:hlinkClick r:id="rId3">
                  <a:extLst>
                    <a:ext uri="{A12FA001-AC4F-418D-AE19-62706E023703}">
                      <ahyp:hlinkClr xmlns:ahyp="http://schemas.microsoft.com/office/drawing/2018/hyperlinkcolor" val="tx"/>
                    </a:ext>
                  </a:extLst>
                </a:hlinkClick>
              </a:rPr>
              <a:t>Assessment</a:t>
            </a:r>
            <a:r>
              <a:rPr sz="2800" b="1" u="sng" spc="-110" dirty="0">
                <a:uFill>
                  <a:solidFill>
                    <a:srgbClr val="3ECDE7"/>
                  </a:solidFill>
                </a:uFill>
                <a:hlinkClick r:id="rId3">
                  <a:extLst>
                    <a:ext uri="{A12FA001-AC4F-418D-AE19-62706E023703}">
                      <ahyp:hlinkClr xmlns:ahyp="http://schemas.microsoft.com/office/drawing/2018/hyperlinkcolor" val="tx"/>
                    </a:ext>
                  </a:extLst>
                </a:hlinkClick>
              </a:rPr>
              <a:t> </a:t>
            </a:r>
            <a:r>
              <a:rPr sz="2800" b="1" u="sng" spc="-10" dirty="0">
                <a:uFill>
                  <a:solidFill>
                    <a:srgbClr val="3ECDE7"/>
                  </a:solidFill>
                </a:uFill>
                <a:hlinkClick r:id="rId3">
                  <a:extLst>
                    <a:ext uri="{A12FA001-AC4F-418D-AE19-62706E023703}">
                      <ahyp:hlinkClr xmlns:ahyp="http://schemas.microsoft.com/office/drawing/2018/hyperlinkcolor" val="tx"/>
                    </a:ext>
                  </a:extLst>
                </a:hlinkClick>
              </a:rPr>
              <a:t>Schedule</a:t>
            </a:r>
            <a:endParaRPr sz="2800" b="1" u="sng" spc="-10" dirty="0">
              <a:uFill>
                <a:solidFill>
                  <a:srgbClr val="3ECDE7"/>
                </a:solidFill>
              </a:uFill>
              <a:hlinkClick r:id="rId4">
                <a:extLst>
                  <a:ext uri="{A12FA001-AC4F-418D-AE19-62706E023703}">
                    <ahyp:hlinkClr xmlns:ahyp="http://schemas.microsoft.com/office/drawing/2018/hyperlinkcolor" val="tx"/>
                  </a:ext>
                </a:extLst>
              </a:hlinkClick>
            </a:endParaRPr>
          </a:p>
        </p:txBody>
      </p:sp>
      <p:graphicFrame>
        <p:nvGraphicFramePr>
          <p:cNvPr id="6" name="Table 6">
            <a:extLst>
              <a:ext uri="{FF2B5EF4-FFF2-40B4-BE49-F238E27FC236}">
                <a16:creationId xmlns:a16="http://schemas.microsoft.com/office/drawing/2014/main" id="{3752456A-1158-4A85-8B2A-57D20D7A02D5}"/>
              </a:ext>
            </a:extLst>
          </p:cNvPr>
          <p:cNvGraphicFramePr>
            <a:graphicFrameLocks noGrp="1"/>
          </p:cNvGraphicFramePr>
          <p:nvPr>
            <p:extLst>
              <p:ext uri="{D42A27DB-BD31-4B8C-83A1-F6EECF244321}">
                <p14:modId xmlns:p14="http://schemas.microsoft.com/office/powerpoint/2010/main" val="81911147"/>
              </p:ext>
            </p:extLst>
          </p:nvPr>
        </p:nvGraphicFramePr>
        <p:xfrm>
          <a:off x="2067827" y="526351"/>
          <a:ext cx="7625691" cy="1767823"/>
        </p:xfrm>
        <a:graphic>
          <a:graphicData uri="http://schemas.openxmlformats.org/drawingml/2006/table">
            <a:tbl>
              <a:tblPr firstRow="1" bandRow="1">
                <a:tableStyleId>{93296810-A885-4BE3-A3E7-6D5BEEA58F35}</a:tableStyleId>
              </a:tblPr>
              <a:tblGrid>
                <a:gridCol w="2541897">
                  <a:extLst>
                    <a:ext uri="{9D8B030D-6E8A-4147-A177-3AD203B41FA5}">
                      <a16:colId xmlns:a16="http://schemas.microsoft.com/office/drawing/2014/main" val="1856327152"/>
                    </a:ext>
                  </a:extLst>
                </a:gridCol>
                <a:gridCol w="2541897">
                  <a:extLst>
                    <a:ext uri="{9D8B030D-6E8A-4147-A177-3AD203B41FA5}">
                      <a16:colId xmlns:a16="http://schemas.microsoft.com/office/drawing/2014/main" val="827653380"/>
                    </a:ext>
                  </a:extLst>
                </a:gridCol>
                <a:gridCol w="2541897">
                  <a:extLst>
                    <a:ext uri="{9D8B030D-6E8A-4147-A177-3AD203B41FA5}">
                      <a16:colId xmlns:a16="http://schemas.microsoft.com/office/drawing/2014/main" val="1719913588"/>
                    </a:ext>
                  </a:extLst>
                </a:gridCol>
              </a:tblGrid>
              <a:tr h="433669">
                <a:tc gridSpan="3">
                  <a:txBody>
                    <a:bodyPr/>
                    <a:lstStyle/>
                    <a:p>
                      <a:pPr algn="ctr"/>
                      <a:r>
                        <a:rPr lang="en-US" sz="1800" dirty="0"/>
                        <a:t>New Hampshire Statewide Assessment System (NH SAS) </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75951777"/>
                  </a:ext>
                </a:extLst>
              </a:tr>
              <a:tr h="332958">
                <a:tc>
                  <a:txBody>
                    <a:bodyPr/>
                    <a:lstStyle/>
                    <a:p>
                      <a:pPr algn="ctr"/>
                      <a:r>
                        <a:rPr lang="en-US" sz="1600" b="1" u="none" dirty="0"/>
                        <a:t>Grade Level</a:t>
                      </a:r>
                      <a:endParaRPr lang="en-US" sz="1600" b="1" i="0" u="none" dirty="0"/>
                    </a:p>
                  </a:txBody>
                  <a:tcPr/>
                </a:tc>
                <a:tc>
                  <a:txBody>
                    <a:bodyPr/>
                    <a:lstStyle/>
                    <a:p>
                      <a:pPr algn="ctr"/>
                      <a:r>
                        <a:rPr lang="en-US" sz="1600" b="1" u="none" dirty="0"/>
                        <a:t>Content Area</a:t>
                      </a:r>
                      <a:endParaRPr lang="en-US" sz="1600" b="1" i="0" u="none" dirty="0"/>
                    </a:p>
                  </a:txBody>
                  <a:tcPr/>
                </a:tc>
                <a:tc>
                  <a:txBody>
                    <a:bodyPr/>
                    <a:lstStyle/>
                    <a:p>
                      <a:pPr algn="ctr"/>
                      <a:r>
                        <a:rPr lang="en-US" sz="1600" b="1" u="none" dirty="0"/>
                        <a:t>Testing Window</a:t>
                      </a:r>
                      <a:endParaRPr lang="en-US" sz="1600" b="1" i="0" u="none" dirty="0"/>
                    </a:p>
                  </a:txBody>
                  <a:tcPr/>
                </a:tc>
                <a:extLst>
                  <a:ext uri="{0D108BD9-81ED-4DB2-BD59-A6C34878D82A}">
                    <a16:rowId xmlns:a16="http://schemas.microsoft.com/office/drawing/2014/main" val="1882096308"/>
                  </a:ext>
                </a:extLst>
              </a:tr>
              <a:tr h="332958">
                <a:tc>
                  <a:txBody>
                    <a:bodyPr/>
                    <a:lstStyle/>
                    <a:p>
                      <a:pPr algn="ctr"/>
                      <a:r>
                        <a:rPr lang="en-US" sz="1400" dirty="0"/>
                        <a:t>3-8</a:t>
                      </a:r>
                    </a:p>
                  </a:txBody>
                  <a:tcPr/>
                </a:tc>
                <a:tc>
                  <a:txBody>
                    <a:bodyPr/>
                    <a:lstStyle/>
                    <a:p>
                      <a:pPr algn="ctr"/>
                      <a:r>
                        <a:rPr lang="en-US" sz="1400" b="1" dirty="0"/>
                        <a:t>ELA Writing Only</a:t>
                      </a:r>
                    </a:p>
                  </a:txBody>
                  <a:tcPr/>
                </a:tc>
                <a:tc>
                  <a:txBody>
                    <a:bodyPr/>
                    <a:lstStyle/>
                    <a:p>
                      <a:pPr algn="ctr"/>
                      <a:r>
                        <a:rPr lang="en-US" sz="1400" b="1" dirty="0"/>
                        <a:t>March 4 – 15, 2024</a:t>
                      </a:r>
                    </a:p>
                  </a:txBody>
                  <a:tcPr/>
                </a:tc>
                <a:extLst>
                  <a:ext uri="{0D108BD9-81ED-4DB2-BD59-A6C34878D82A}">
                    <a16:rowId xmlns:a16="http://schemas.microsoft.com/office/drawing/2014/main" val="2629344120"/>
                  </a:ext>
                </a:extLst>
              </a:tr>
              <a:tr h="332958">
                <a:tc>
                  <a:txBody>
                    <a:bodyPr/>
                    <a:lstStyle/>
                    <a:p>
                      <a:pPr algn="ctr"/>
                      <a:r>
                        <a:rPr lang="en-US" sz="1400" dirty="0"/>
                        <a:t>3-8</a:t>
                      </a:r>
                    </a:p>
                  </a:txBody>
                  <a:tcPr/>
                </a:tc>
                <a:tc>
                  <a:txBody>
                    <a:bodyPr/>
                    <a:lstStyle/>
                    <a:p>
                      <a:pPr algn="ctr"/>
                      <a:r>
                        <a:rPr lang="en-US" sz="1400" dirty="0"/>
                        <a:t>ELA Reading, Math</a:t>
                      </a:r>
                    </a:p>
                  </a:txBody>
                  <a:tcPr/>
                </a:tc>
                <a:tc>
                  <a:txBody>
                    <a:bodyPr/>
                    <a:lstStyle/>
                    <a:p>
                      <a:pPr algn="ctr"/>
                      <a:r>
                        <a:rPr lang="en-US" sz="1400" dirty="0"/>
                        <a:t>April 1 – June 7, 2024</a:t>
                      </a:r>
                    </a:p>
                  </a:txBody>
                  <a:tcPr/>
                </a:tc>
                <a:extLst>
                  <a:ext uri="{0D108BD9-81ED-4DB2-BD59-A6C34878D82A}">
                    <a16:rowId xmlns:a16="http://schemas.microsoft.com/office/drawing/2014/main" val="2361186003"/>
                  </a:ext>
                </a:extLst>
              </a:tr>
              <a:tr h="332958">
                <a:tc>
                  <a:txBody>
                    <a:bodyPr/>
                    <a:lstStyle/>
                    <a:p>
                      <a:pPr algn="ctr"/>
                      <a:r>
                        <a:rPr lang="en-US" sz="1400" dirty="0"/>
                        <a:t>5, 8, 11</a:t>
                      </a:r>
                    </a:p>
                  </a:txBody>
                  <a:tcPr/>
                </a:tc>
                <a:tc>
                  <a:txBody>
                    <a:bodyPr/>
                    <a:lstStyle/>
                    <a:p>
                      <a:pPr algn="ctr"/>
                      <a:r>
                        <a:rPr lang="en-US" sz="1400" dirty="0"/>
                        <a:t>Science</a:t>
                      </a:r>
                    </a:p>
                  </a:txBody>
                  <a:tcPr/>
                </a:tc>
                <a:tc>
                  <a:txBody>
                    <a:bodyPr/>
                    <a:lstStyle/>
                    <a:p>
                      <a:pPr algn="ctr"/>
                      <a:r>
                        <a:rPr lang="en-US" sz="1400" dirty="0"/>
                        <a:t>April 1 – June 7, 2024</a:t>
                      </a:r>
                    </a:p>
                  </a:txBody>
                  <a:tcPr/>
                </a:tc>
                <a:extLst>
                  <a:ext uri="{0D108BD9-81ED-4DB2-BD59-A6C34878D82A}">
                    <a16:rowId xmlns:a16="http://schemas.microsoft.com/office/drawing/2014/main" val="1128670559"/>
                  </a:ext>
                </a:extLst>
              </a:tr>
            </a:tbl>
          </a:graphicData>
        </a:graphic>
      </p:graphicFrame>
      <p:graphicFrame>
        <p:nvGraphicFramePr>
          <p:cNvPr id="7" name="Table 7">
            <a:extLst>
              <a:ext uri="{FF2B5EF4-FFF2-40B4-BE49-F238E27FC236}">
                <a16:creationId xmlns:a16="http://schemas.microsoft.com/office/drawing/2014/main" id="{AAAB7CDE-80C6-A075-CC6A-003A3623C5B9}"/>
              </a:ext>
            </a:extLst>
          </p:cNvPr>
          <p:cNvGraphicFramePr>
            <a:graphicFrameLocks noGrp="1"/>
          </p:cNvGraphicFramePr>
          <p:nvPr>
            <p:extLst>
              <p:ext uri="{D42A27DB-BD31-4B8C-83A1-F6EECF244321}">
                <p14:modId xmlns:p14="http://schemas.microsoft.com/office/powerpoint/2010/main" val="1201509649"/>
              </p:ext>
            </p:extLst>
          </p:nvPr>
        </p:nvGraphicFramePr>
        <p:xfrm>
          <a:off x="2052817" y="2267814"/>
          <a:ext cx="7655709" cy="1771665"/>
        </p:xfrm>
        <a:graphic>
          <a:graphicData uri="http://schemas.openxmlformats.org/drawingml/2006/table">
            <a:tbl>
              <a:tblPr firstRow="1" bandRow="1">
                <a:tableStyleId>{93296810-A885-4BE3-A3E7-6D5BEEA58F35}</a:tableStyleId>
              </a:tblPr>
              <a:tblGrid>
                <a:gridCol w="2551903">
                  <a:extLst>
                    <a:ext uri="{9D8B030D-6E8A-4147-A177-3AD203B41FA5}">
                      <a16:colId xmlns:a16="http://schemas.microsoft.com/office/drawing/2014/main" val="2584064831"/>
                    </a:ext>
                  </a:extLst>
                </a:gridCol>
                <a:gridCol w="2551903">
                  <a:extLst>
                    <a:ext uri="{9D8B030D-6E8A-4147-A177-3AD203B41FA5}">
                      <a16:colId xmlns:a16="http://schemas.microsoft.com/office/drawing/2014/main" val="763516015"/>
                    </a:ext>
                  </a:extLst>
                </a:gridCol>
                <a:gridCol w="2551903">
                  <a:extLst>
                    <a:ext uri="{9D8B030D-6E8A-4147-A177-3AD203B41FA5}">
                      <a16:colId xmlns:a16="http://schemas.microsoft.com/office/drawing/2014/main" val="3778059548"/>
                    </a:ext>
                  </a:extLst>
                </a:gridCol>
              </a:tblGrid>
              <a:tr h="354333">
                <a:tc gridSpan="3">
                  <a:txBody>
                    <a:bodyPr/>
                    <a:lstStyle/>
                    <a:p>
                      <a:pPr algn="ctr"/>
                      <a:r>
                        <a:rPr lang="en-US" sz="1600" b="1" dirty="0"/>
                        <a:t>New Hampshire’s Digital SAT School Day with Essay</a:t>
                      </a:r>
                      <a:endParaRPr lang="en-US" sz="1600" b="1" i="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12249367"/>
                  </a:ext>
                </a:extLst>
              </a:tr>
              <a:tr h="354333">
                <a:tc>
                  <a:txBody>
                    <a:bodyPr/>
                    <a:lstStyle/>
                    <a:p>
                      <a:pPr algn="ctr"/>
                      <a:r>
                        <a:rPr lang="en-US" sz="1600" b="1" dirty="0"/>
                        <a:t>Grade Level</a:t>
                      </a:r>
                      <a:endParaRPr lang="en-US" sz="1600" b="1" i="0" dirty="0"/>
                    </a:p>
                  </a:txBody>
                  <a:tcPr/>
                </a:tc>
                <a:tc>
                  <a:txBody>
                    <a:bodyPr/>
                    <a:lstStyle/>
                    <a:p>
                      <a:pPr algn="ctr"/>
                      <a:r>
                        <a:rPr lang="en-US" sz="1600" b="1" dirty="0"/>
                        <a:t>Content Area</a:t>
                      </a:r>
                      <a:endParaRPr lang="en-US" sz="1600" b="1" i="0" dirty="0"/>
                    </a:p>
                  </a:txBody>
                  <a:tcPr/>
                </a:tc>
                <a:tc>
                  <a:txBody>
                    <a:bodyPr/>
                    <a:lstStyle/>
                    <a:p>
                      <a:pPr algn="ctr"/>
                      <a:r>
                        <a:rPr lang="en-US" sz="1600" b="1" dirty="0"/>
                        <a:t>Testing Window</a:t>
                      </a:r>
                      <a:endParaRPr lang="en-US" sz="1600" b="1" i="0" dirty="0"/>
                    </a:p>
                  </a:txBody>
                  <a:tcPr/>
                </a:tc>
                <a:extLst>
                  <a:ext uri="{0D108BD9-81ED-4DB2-BD59-A6C34878D82A}">
                    <a16:rowId xmlns:a16="http://schemas.microsoft.com/office/drawing/2014/main" val="3703754785"/>
                  </a:ext>
                </a:extLst>
              </a:tr>
              <a:tr h="354333">
                <a:tc>
                  <a:txBody>
                    <a:bodyPr/>
                    <a:lstStyle/>
                    <a:p>
                      <a:pPr algn="ctr"/>
                      <a:r>
                        <a:rPr lang="en-US" sz="1400" dirty="0"/>
                        <a:t>11</a:t>
                      </a:r>
                    </a:p>
                  </a:txBody>
                  <a:tcPr/>
                </a:tc>
                <a:tc>
                  <a:txBody>
                    <a:bodyPr/>
                    <a:lstStyle/>
                    <a:p>
                      <a:pPr algn="ctr"/>
                      <a:r>
                        <a:rPr lang="en-US" sz="1400" dirty="0"/>
                        <a:t>ELA, Math</a:t>
                      </a:r>
                    </a:p>
                  </a:txBody>
                  <a:tcPr/>
                </a:tc>
                <a:tc>
                  <a:txBody>
                    <a:bodyPr/>
                    <a:lstStyle/>
                    <a:p>
                      <a:pPr algn="ctr"/>
                      <a:r>
                        <a:rPr lang="en-US" sz="1400" dirty="0"/>
                        <a:t>March 25 – April 5, 2024</a:t>
                      </a:r>
                    </a:p>
                  </a:txBody>
                  <a:tcPr/>
                </a:tc>
                <a:extLst>
                  <a:ext uri="{0D108BD9-81ED-4DB2-BD59-A6C34878D82A}">
                    <a16:rowId xmlns:a16="http://schemas.microsoft.com/office/drawing/2014/main" val="1272013204"/>
                  </a:ext>
                </a:extLst>
              </a:tr>
              <a:tr h="354333">
                <a:tc gridSpan="3">
                  <a:txBody>
                    <a:bodyPr/>
                    <a:lstStyle/>
                    <a:p>
                      <a:pPr algn="ctr"/>
                      <a:r>
                        <a:rPr lang="en-US" sz="1400" b="1" dirty="0"/>
                        <a:t>SAT Make-up Days:</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764005548"/>
                  </a:ext>
                </a:extLst>
              </a:tr>
              <a:tr h="354333">
                <a:tc>
                  <a:txBody>
                    <a:bodyPr/>
                    <a:lstStyle/>
                    <a:p>
                      <a:pPr algn="ctr"/>
                      <a:r>
                        <a:rPr lang="en-US" sz="1400" dirty="0"/>
                        <a:t>11</a:t>
                      </a:r>
                    </a:p>
                  </a:txBody>
                  <a:tcPr/>
                </a:tc>
                <a:tc>
                  <a:txBody>
                    <a:bodyPr/>
                    <a:lstStyle/>
                    <a:p>
                      <a:pPr algn="ctr"/>
                      <a:r>
                        <a:rPr lang="en-US" sz="1400" dirty="0"/>
                        <a:t>ELA, Math</a:t>
                      </a:r>
                    </a:p>
                  </a:txBody>
                  <a:tcPr/>
                </a:tc>
                <a:tc>
                  <a:txBody>
                    <a:bodyPr/>
                    <a:lstStyle/>
                    <a:p>
                      <a:pPr algn="ctr"/>
                      <a:r>
                        <a:rPr lang="en-US" sz="1400" dirty="0"/>
                        <a:t>April 8 – 12, 2024</a:t>
                      </a:r>
                    </a:p>
                  </a:txBody>
                  <a:tcPr/>
                </a:tc>
                <a:extLst>
                  <a:ext uri="{0D108BD9-81ED-4DB2-BD59-A6C34878D82A}">
                    <a16:rowId xmlns:a16="http://schemas.microsoft.com/office/drawing/2014/main" val="2205582478"/>
                  </a:ext>
                </a:extLst>
              </a:tr>
            </a:tbl>
          </a:graphicData>
        </a:graphic>
      </p:graphicFrame>
      <p:graphicFrame>
        <p:nvGraphicFramePr>
          <p:cNvPr id="8" name="Table 8">
            <a:extLst>
              <a:ext uri="{FF2B5EF4-FFF2-40B4-BE49-F238E27FC236}">
                <a16:creationId xmlns:a16="http://schemas.microsoft.com/office/drawing/2014/main" id="{3F1A837D-A4D0-B0B5-D30A-339A6765C37D}"/>
              </a:ext>
            </a:extLst>
          </p:cNvPr>
          <p:cNvGraphicFramePr>
            <a:graphicFrameLocks noGrp="1"/>
          </p:cNvGraphicFramePr>
          <p:nvPr>
            <p:extLst>
              <p:ext uri="{D42A27DB-BD31-4B8C-83A1-F6EECF244321}">
                <p14:modId xmlns:p14="http://schemas.microsoft.com/office/powerpoint/2010/main" val="676110915"/>
              </p:ext>
            </p:extLst>
          </p:nvPr>
        </p:nvGraphicFramePr>
        <p:xfrm>
          <a:off x="2037809" y="4035637"/>
          <a:ext cx="7655709" cy="1464283"/>
        </p:xfrm>
        <a:graphic>
          <a:graphicData uri="http://schemas.openxmlformats.org/drawingml/2006/table">
            <a:tbl>
              <a:tblPr firstRow="1" bandRow="1">
                <a:tableStyleId>{93296810-A885-4BE3-A3E7-6D5BEEA58F35}</a:tableStyleId>
              </a:tblPr>
              <a:tblGrid>
                <a:gridCol w="2538143">
                  <a:extLst>
                    <a:ext uri="{9D8B030D-6E8A-4147-A177-3AD203B41FA5}">
                      <a16:colId xmlns:a16="http://schemas.microsoft.com/office/drawing/2014/main" val="3205980692"/>
                    </a:ext>
                  </a:extLst>
                </a:gridCol>
                <a:gridCol w="2558783">
                  <a:extLst>
                    <a:ext uri="{9D8B030D-6E8A-4147-A177-3AD203B41FA5}">
                      <a16:colId xmlns:a16="http://schemas.microsoft.com/office/drawing/2014/main" val="1943111182"/>
                    </a:ext>
                  </a:extLst>
                </a:gridCol>
                <a:gridCol w="2558783">
                  <a:extLst>
                    <a:ext uri="{9D8B030D-6E8A-4147-A177-3AD203B41FA5}">
                      <a16:colId xmlns:a16="http://schemas.microsoft.com/office/drawing/2014/main" val="2636251458"/>
                    </a:ext>
                  </a:extLst>
                </a:gridCol>
              </a:tblGrid>
              <a:tr h="370840">
                <a:tc gridSpan="3">
                  <a:txBody>
                    <a:bodyPr/>
                    <a:lstStyle/>
                    <a:p>
                      <a:pPr algn="ctr"/>
                      <a:r>
                        <a:rPr lang="en-US" sz="1600" dirty="0"/>
                        <a:t>Dynamic Learning Maps Alternate Assessment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48888669"/>
                  </a:ext>
                </a:extLst>
              </a:tr>
              <a:tr h="351763">
                <a:tc>
                  <a:txBody>
                    <a:bodyPr/>
                    <a:lstStyle/>
                    <a:p>
                      <a:pPr algn="ctr"/>
                      <a:r>
                        <a:rPr lang="en-US" sz="1600" b="1" dirty="0"/>
                        <a:t>Grade Level</a:t>
                      </a:r>
                      <a:endParaRPr lang="en-US" sz="1600" b="1" i="0" dirty="0"/>
                    </a:p>
                  </a:txBody>
                  <a:tcPr/>
                </a:tc>
                <a:tc>
                  <a:txBody>
                    <a:bodyPr/>
                    <a:lstStyle/>
                    <a:p>
                      <a:pPr algn="ctr"/>
                      <a:r>
                        <a:rPr lang="en-US" sz="1600" b="1" dirty="0"/>
                        <a:t>Content Area</a:t>
                      </a:r>
                      <a:endParaRPr lang="en-US" sz="1600" b="1" i="0" dirty="0"/>
                    </a:p>
                  </a:txBody>
                  <a:tcPr/>
                </a:tc>
                <a:tc>
                  <a:txBody>
                    <a:bodyPr/>
                    <a:lstStyle/>
                    <a:p>
                      <a:pPr algn="ctr"/>
                      <a:r>
                        <a:rPr lang="en-US" sz="1600" b="1" dirty="0"/>
                        <a:t>Testing Window</a:t>
                      </a:r>
                      <a:endParaRPr lang="en-US" sz="1600" b="1" i="0" dirty="0"/>
                    </a:p>
                  </a:txBody>
                  <a:tcPr/>
                </a:tc>
                <a:extLst>
                  <a:ext uri="{0D108BD9-81ED-4DB2-BD59-A6C34878D82A}">
                    <a16:rowId xmlns:a16="http://schemas.microsoft.com/office/drawing/2014/main" val="1614648232"/>
                  </a:ext>
                </a:extLst>
              </a:tr>
              <a:tr h="370840">
                <a:tc>
                  <a:txBody>
                    <a:bodyPr/>
                    <a:lstStyle/>
                    <a:p>
                      <a:pPr algn="ctr"/>
                      <a:r>
                        <a:rPr lang="en-US" sz="1400" dirty="0"/>
                        <a:t>3-8 and 11</a:t>
                      </a:r>
                    </a:p>
                  </a:txBody>
                  <a:tcPr/>
                </a:tc>
                <a:tc>
                  <a:txBody>
                    <a:bodyPr/>
                    <a:lstStyle/>
                    <a:p>
                      <a:pPr algn="ctr"/>
                      <a:r>
                        <a:rPr lang="en-US" sz="1400" dirty="0"/>
                        <a:t>ELA, Math</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March 11 – June 7, 2024</a:t>
                      </a:r>
                    </a:p>
                  </a:txBody>
                  <a:tcPr/>
                </a:tc>
                <a:extLst>
                  <a:ext uri="{0D108BD9-81ED-4DB2-BD59-A6C34878D82A}">
                    <a16:rowId xmlns:a16="http://schemas.microsoft.com/office/drawing/2014/main" val="2213302078"/>
                  </a:ext>
                </a:extLst>
              </a:tr>
              <a:tr h="370840">
                <a:tc>
                  <a:txBody>
                    <a:bodyPr/>
                    <a:lstStyle/>
                    <a:p>
                      <a:pPr algn="ctr"/>
                      <a:r>
                        <a:rPr lang="en-US" sz="1400" dirty="0"/>
                        <a:t>5, 8, 11</a:t>
                      </a:r>
                    </a:p>
                  </a:txBody>
                  <a:tcPr/>
                </a:tc>
                <a:tc>
                  <a:txBody>
                    <a:bodyPr/>
                    <a:lstStyle/>
                    <a:p>
                      <a:pPr algn="ctr"/>
                      <a:r>
                        <a:rPr lang="en-US" sz="1400" dirty="0"/>
                        <a:t>Science</a:t>
                      </a:r>
                    </a:p>
                  </a:txBody>
                  <a:tcPr/>
                </a:tc>
                <a:tc>
                  <a:txBody>
                    <a:bodyPr/>
                    <a:lstStyle/>
                    <a:p>
                      <a:pPr algn="ctr"/>
                      <a:r>
                        <a:rPr lang="en-US" sz="1400" dirty="0"/>
                        <a:t>March 11 – June 7, 2024</a:t>
                      </a:r>
                    </a:p>
                  </a:txBody>
                  <a:tcPr/>
                </a:tc>
                <a:extLst>
                  <a:ext uri="{0D108BD9-81ED-4DB2-BD59-A6C34878D82A}">
                    <a16:rowId xmlns:a16="http://schemas.microsoft.com/office/drawing/2014/main" val="3738595158"/>
                  </a:ext>
                </a:extLst>
              </a:tr>
            </a:tbl>
          </a:graphicData>
        </a:graphic>
      </p:graphicFrame>
      <p:graphicFrame>
        <p:nvGraphicFramePr>
          <p:cNvPr id="9" name="Table 9">
            <a:extLst>
              <a:ext uri="{FF2B5EF4-FFF2-40B4-BE49-F238E27FC236}">
                <a16:creationId xmlns:a16="http://schemas.microsoft.com/office/drawing/2014/main" id="{7178630A-F886-2441-FE23-5668A4AC30AF}"/>
              </a:ext>
            </a:extLst>
          </p:cNvPr>
          <p:cNvGraphicFramePr>
            <a:graphicFrameLocks noGrp="1"/>
          </p:cNvGraphicFramePr>
          <p:nvPr>
            <p:extLst>
              <p:ext uri="{D42A27DB-BD31-4B8C-83A1-F6EECF244321}">
                <p14:modId xmlns:p14="http://schemas.microsoft.com/office/powerpoint/2010/main" val="3075560013"/>
              </p:ext>
            </p:extLst>
          </p:nvPr>
        </p:nvGraphicFramePr>
        <p:xfrm>
          <a:off x="2025110" y="5499920"/>
          <a:ext cx="7668408" cy="1229360"/>
        </p:xfrm>
        <a:graphic>
          <a:graphicData uri="http://schemas.openxmlformats.org/drawingml/2006/table">
            <a:tbl>
              <a:tblPr firstRow="1" bandRow="1">
                <a:tableStyleId>{93296810-A885-4BE3-A3E7-6D5BEEA58F35}</a:tableStyleId>
              </a:tblPr>
              <a:tblGrid>
                <a:gridCol w="2556136">
                  <a:extLst>
                    <a:ext uri="{9D8B030D-6E8A-4147-A177-3AD203B41FA5}">
                      <a16:colId xmlns:a16="http://schemas.microsoft.com/office/drawing/2014/main" val="3228023876"/>
                    </a:ext>
                  </a:extLst>
                </a:gridCol>
                <a:gridCol w="2556136">
                  <a:extLst>
                    <a:ext uri="{9D8B030D-6E8A-4147-A177-3AD203B41FA5}">
                      <a16:colId xmlns:a16="http://schemas.microsoft.com/office/drawing/2014/main" val="201149175"/>
                    </a:ext>
                  </a:extLst>
                </a:gridCol>
                <a:gridCol w="2556136">
                  <a:extLst>
                    <a:ext uri="{9D8B030D-6E8A-4147-A177-3AD203B41FA5}">
                      <a16:colId xmlns:a16="http://schemas.microsoft.com/office/drawing/2014/main" val="2617849254"/>
                    </a:ext>
                  </a:extLst>
                </a:gridCol>
              </a:tblGrid>
              <a:tr h="370840">
                <a:tc gridSpan="3">
                  <a:txBody>
                    <a:bodyPr/>
                    <a:lstStyle/>
                    <a:p>
                      <a:pPr algn="ctr"/>
                      <a:r>
                        <a:rPr lang="en-US" sz="1600" dirty="0"/>
                        <a:t>WIDA: ACCESS for ELLs and Alternate ACCESS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65673679"/>
                  </a:ext>
                </a:extLst>
              </a:tr>
              <a:tr h="370840">
                <a:tc>
                  <a:txBody>
                    <a:bodyPr/>
                    <a:lstStyle/>
                    <a:p>
                      <a:pPr algn="ctr"/>
                      <a:r>
                        <a:rPr lang="en-US" sz="1600" b="1" dirty="0"/>
                        <a:t>Grade Level</a:t>
                      </a:r>
                      <a:endParaRPr lang="en-US" sz="1600" b="1" i="0" dirty="0"/>
                    </a:p>
                  </a:txBody>
                  <a:tcPr/>
                </a:tc>
                <a:tc>
                  <a:txBody>
                    <a:bodyPr/>
                    <a:lstStyle/>
                    <a:p>
                      <a:pPr algn="ctr"/>
                      <a:r>
                        <a:rPr lang="en-US" sz="1600" b="1" dirty="0"/>
                        <a:t>Content Area</a:t>
                      </a:r>
                      <a:endParaRPr lang="en-US" sz="1600" b="1" i="0" dirty="0"/>
                    </a:p>
                  </a:txBody>
                  <a:tcPr/>
                </a:tc>
                <a:tc>
                  <a:txBody>
                    <a:bodyPr/>
                    <a:lstStyle/>
                    <a:p>
                      <a:pPr algn="ctr"/>
                      <a:r>
                        <a:rPr lang="en-US" sz="1600" b="1" dirty="0"/>
                        <a:t>Testing Window</a:t>
                      </a:r>
                      <a:endParaRPr lang="en-US" sz="1600" b="1" i="0" dirty="0"/>
                    </a:p>
                  </a:txBody>
                  <a:tcPr/>
                </a:tc>
                <a:extLst>
                  <a:ext uri="{0D108BD9-81ED-4DB2-BD59-A6C34878D82A}">
                    <a16:rowId xmlns:a16="http://schemas.microsoft.com/office/drawing/2014/main" val="31167195"/>
                  </a:ext>
                </a:extLst>
              </a:tr>
              <a:tr h="370840">
                <a:tc>
                  <a:txBody>
                    <a:bodyPr/>
                    <a:lstStyle/>
                    <a:p>
                      <a:pPr algn="ctr"/>
                      <a:r>
                        <a:rPr lang="en-US" sz="1400" dirty="0"/>
                        <a:t>K-12</a:t>
                      </a:r>
                    </a:p>
                  </a:txBody>
                  <a:tcPr/>
                </a:tc>
                <a:tc>
                  <a:txBody>
                    <a:bodyPr/>
                    <a:lstStyle/>
                    <a:p>
                      <a:pPr algn="ctr"/>
                      <a:r>
                        <a:rPr lang="en-US" sz="1300" dirty="0"/>
                        <a:t>Reading, Writing, Listening, Speaking</a:t>
                      </a:r>
                    </a:p>
                  </a:txBody>
                  <a:tcPr/>
                </a:tc>
                <a:tc>
                  <a:txBody>
                    <a:bodyPr/>
                    <a:lstStyle/>
                    <a:p>
                      <a:pPr algn="ctr"/>
                      <a:r>
                        <a:rPr lang="en-US" sz="1400" dirty="0"/>
                        <a:t>February 1 – March 22, 2024</a:t>
                      </a:r>
                    </a:p>
                  </a:txBody>
                  <a:tcPr/>
                </a:tc>
                <a:extLst>
                  <a:ext uri="{0D108BD9-81ED-4DB2-BD59-A6C34878D82A}">
                    <a16:rowId xmlns:a16="http://schemas.microsoft.com/office/drawing/2014/main" val="168949819"/>
                  </a:ext>
                </a:extLst>
              </a:tr>
            </a:tbl>
          </a:graphicData>
        </a:graphic>
      </p:graphicFrame>
      <p:sp>
        <p:nvSpPr>
          <p:cNvPr id="3" name="Star: 5 Points 2">
            <a:extLst>
              <a:ext uri="{FF2B5EF4-FFF2-40B4-BE49-F238E27FC236}">
                <a16:creationId xmlns:a16="http://schemas.microsoft.com/office/drawing/2014/main" id="{50ED41B3-87CC-7C47-BDBA-B92E26DBD7F6}"/>
              </a:ext>
            </a:extLst>
          </p:cNvPr>
          <p:cNvSpPr/>
          <p:nvPr/>
        </p:nvSpPr>
        <p:spPr>
          <a:xfrm>
            <a:off x="1530417" y="1162330"/>
            <a:ext cx="494693" cy="443071"/>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700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FB7A-350F-890E-7E9F-D415900CE64D}"/>
              </a:ext>
            </a:extLst>
          </p:cNvPr>
          <p:cNvSpPr>
            <a:spLocks noGrp="1"/>
          </p:cNvSpPr>
          <p:nvPr>
            <p:ph type="title"/>
          </p:nvPr>
        </p:nvSpPr>
        <p:spPr/>
        <p:txBody>
          <a:bodyPr/>
          <a:lstStyle/>
          <a:p>
            <a:r>
              <a:rPr lang="en-US" dirty="0"/>
              <a:t> Viewing Individual Items</a:t>
            </a:r>
            <a:endParaRPr lang="en-US" sz="3600" dirty="0"/>
          </a:p>
        </p:txBody>
      </p:sp>
      <p:pic>
        <p:nvPicPr>
          <p:cNvPr id="5" name="Picture 4">
            <a:extLst>
              <a:ext uri="{FF2B5EF4-FFF2-40B4-BE49-F238E27FC236}">
                <a16:creationId xmlns:a16="http://schemas.microsoft.com/office/drawing/2014/main" id="{57A5CAF8-B97C-F241-9C26-16BEA9F3E3FE}"/>
              </a:ext>
            </a:extLst>
          </p:cNvPr>
          <p:cNvPicPr>
            <a:picLocks noChangeAspect="1"/>
          </p:cNvPicPr>
          <p:nvPr/>
        </p:nvPicPr>
        <p:blipFill>
          <a:blip r:embed="rId3"/>
          <a:stretch>
            <a:fillRect/>
          </a:stretch>
        </p:blipFill>
        <p:spPr>
          <a:xfrm>
            <a:off x="1848091" y="2528480"/>
            <a:ext cx="8495818" cy="241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7542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71AF134B-89CA-6747-8453-7072B202020F}"/>
              </a:ext>
            </a:extLst>
          </p:cNvPr>
          <p:cNvPicPr>
            <a:picLocks noChangeAspect="1"/>
          </p:cNvPicPr>
          <p:nvPr/>
        </p:nvPicPr>
        <p:blipFill>
          <a:blip r:embed="rId3"/>
          <a:stretch>
            <a:fillRect/>
          </a:stretch>
        </p:blipFill>
        <p:spPr>
          <a:xfrm>
            <a:off x="1843881" y="883605"/>
            <a:ext cx="8504238" cy="45551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6069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FB7A-350F-890E-7E9F-D415900CE64D}"/>
              </a:ext>
            </a:extLst>
          </p:cNvPr>
          <p:cNvSpPr>
            <a:spLocks noGrp="1"/>
          </p:cNvSpPr>
          <p:nvPr>
            <p:ph type="title"/>
          </p:nvPr>
        </p:nvSpPr>
        <p:spPr/>
        <p:txBody>
          <a:bodyPr/>
          <a:lstStyle/>
          <a:p>
            <a:r>
              <a:rPr lang="en-US" dirty="0"/>
              <a:t> Changing Item Score</a:t>
            </a:r>
            <a:endParaRPr lang="en-US" sz="3600" dirty="0"/>
          </a:p>
        </p:txBody>
      </p:sp>
      <p:pic>
        <p:nvPicPr>
          <p:cNvPr id="4" name="Content Placeholder 6">
            <a:extLst>
              <a:ext uri="{FF2B5EF4-FFF2-40B4-BE49-F238E27FC236}">
                <a16:creationId xmlns:a16="http://schemas.microsoft.com/office/drawing/2014/main" id="{1079812D-9BC5-3D49-82E9-446E7DD23382}"/>
              </a:ext>
            </a:extLst>
          </p:cNvPr>
          <p:cNvPicPr>
            <a:picLocks noChangeAspect="1"/>
          </p:cNvPicPr>
          <p:nvPr/>
        </p:nvPicPr>
        <p:blipFill>
          <a:blip r:embed="rId3"/>
          <a:stretch>
            <a:fillRect/>
          </a:stretch>
        </p:blipFill>
        <p:spPr>
          <a:xfrm>
            <a:off x="154024" y="1809633"/>
            <a:ext cx="8504238" cy="2363842"/>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FF32F97-65E1-0D43-862C-2AA2CBB2CF58}"/>
              </a:ext>
            </a:extLst>
          </p:cNvPr>
          <p:cNvPicPr>
            <a:picLocks noChangeAspect="1"/>
          </p:cNvPicPr>
          <p:nvPr/>
        </p:nvPicPr>
        <p:blipFill>
          <a:blip r:embed="rId4"/>
          <a:stretch>
            <a:fillRect/>
          </a:stretch>
        </p:blipFill>
        <p:spPr>
          <a:xfrm>
            <a:off x="3199386" y="3564385"/>
            <a:ext cx="8702867" cy="24817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7219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FB7A-350F-890E-7E9F-D415900CE64D}"/>
              </a:ext>
            </a:extLst>
          </p:cNvPr>
          <p:cNvSpPr>
            <a:spLocks noGrp="1"/>
          </p:cNvSpPr>
          <p:nvPr>
            <p:ph type="title"/>
          </p:nvPr>
        </p:nvSpPr>
        <p:spPr/>
        <p:txBody>
          <a:bodyPr/>
          <a:lstStyle/>
          <a:p>
            <a:r>
              <a:rPr lang="en-US" dirty="0"/>
              <a:t> Supporting Teaching and Learning</a:t>
            </a:r>
            <a:endParaRPr lang="en-US" sz="3600" dirty="0"/>
          </a:p>
        </p:txBody>
      </p:sp>
      <p:sp>
        <p:nvSpPr>
          <p:cNvPr id="7" name="TextBox 6">
            <a:extLst>
              <a:ext uri="{FF2B5EF4-FFF2-40B4-BE49-F238E27FC236}">
                <a16:creationId xmlns:a16="http://schemas.microsoft.com/office/drawing/2014/main" id="{B86449D4-E8E4-EB4E-B9A9-080D1B6BF039}"/>
              </a:ext>
            </a:extLst>
          </p:cNvPr>
          <p:cNvSpPr txBox="1"/>
          <p:nvPr/>
        </p:nvSpPr>
        <p:spPr>
          <a:xfrm>
            <a:off x="347546" y="2041553"/>
            <a:ext cx="11496907" cy="3539430"/>
          </a:xfrm>
          <a:prstGeom prst="rect">
            <a:avLst/>
          </a:prstGeom>
          <a:noFill/>
        </p:spPr>
        <p:txBody>
          <a:bodyPr wrap="square">
            <a:spAutoFit/>
          </a:bodyPr>
          <a:lstStyle/>
          <a:p>
            <a:pPr marL="0" indent="0">
              <a:buNone/>
            </a:pPr>
            <a:r>
              <a:rPr lang="en-US" sz="2800" dirty="0">
                <a:latin typeface="Segoe UI" panose="020B0502040204020203" pitchFamily="34" charset="0"/>
                <a:cs typeface="Segoe UI" panose="020B0502040204020203" pitchFamily="34" charset="0"/>
              </a:rPr>
              <a:t>They allow educators to:</a:t>
            </a:r>
            <a:endParaRPr lang="en-US" dirty="0">
              <a:latin typeface="Segoe UI" panose="020B0502040204020203" pitchFamily="34" charset="0"/>
              <a:cs typeface="Segoe UI" panose="020B0502040204020203" pitchFamily="34" charset="0"/>
            </a:endParaRPr>
          </a:p>
          <a:p>
            <a:pPr marL="0" indent="0">
              <a:buNone/>
            </a:pPr>
            <a:endParaRPr lang="en-US" sz="28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Elicit evidence of student learning to inform teaching and learning.</a:t>
            </a: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Engage in professional learning.</a:t>
            </a: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Deepen teacher content knowledge.</a:t>
            </a: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Evaluate grade level instructional progress and plan adjustments to increase learning for all students; and</a:t>
            </a: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Observe student use of the testing platform and accessibility supports with actual test items.</a:t>
            </a:r>
          </a:p>
        </p:txBody>
      </p:sp>
    </p:spTree>
    <p:extLst>
      <p:ext uri="{BB962C8B-B14F-4D97-AF65-F5344CB8AC3E}">
        <p14:creationId xmlns:p14="http://schemas.microsoft.com/office/powerpoint/2010/main" val="4110704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FB7A-350F-890E-7E9F-D415900CE64D}"/>
              </a:ext>
            </a:extLst>
          </p:cNvPr>
          <p:cNvSpPr>
            <a:spLocks noGrp="1"/>
          </p:cNvSpPr>
          <p:nvPr>
            <p:ph type="title"/>
          </p:nvPr>
        </p:nvSpPr>
        <p:spPr/>
        <p:txBody>
          <a:bodyPr/>
          <a:lstStyle/>
          <a:p>
            <a:r>
              <a:rPr lang="en-US" dirty="0"/>
              <a:t> Uses of Modular Assessments</a:t>
            </a:r>
            <a:endParaRPr lang="en-US" sz="3600" dirty="0"/>
          </a:p>
        </p:txBody>
      </p:sp>
      <p:sp>
        <p:nvSpPr>
          <p:cNvPr id="7" name="TextBox 6">
            <a:extLst>
              <a:ext uri="{FF2B5EF4-FFF2-40B4-BE49-F238E27FC236}">
                <a16:creationId xmlns:a16="http://schemas.microsoft.com/office/drawing/2014/main" id="{B86449D4-E8E4-EB4E-B9A9-080D1B6BF039}"/>
              </a:ext>
            </a:extLst>
          </p:cNvPr>
          <p:cNvSpPr txBox="1"/>
          <p:nvPr/>
        </p:nvSpPr>
        <p:spPr>
          <a:xfrm>
            <a:off x="347546" y="2041553"/>
            <a:ext cx="11496907" cy="2862322"/>
          </a:xfrm>
          <a:prstGeom prst="rect">
            <a:avLst/>
          </a:prstGeom>
          <a:noFill/>
        </p:spPr>
        <p:txBody>
          <a:bodyPr wrap="square">
            <a:spAutoFit/>
          </a:bodyPr>
          <a:lstStyle/>
          <a:p>
            <a:pPr marL="571500" indent="-571500">
              <a:buFont typeface="Arial" panose="020B0604020202020204" pitchFamily="34" charset="0"/>
              <a:buChar char="•"/>
            </a:pPr>
            <a:r>
              <a:rPr lang="en-US" sz="3600" dirty="0">
                <a:latin typeface="Segoe UI" panose="020B0502040204020203" pitchFamily="34" charset="0"/>
                <a:cs typeface="Segoe UI" panose="020B0502040204020203" pitchFamily="34" charset="0"/>
              </a:rPr>
              <a:t>Whole class at beginning, middle and end of unit</a:t>
            </a:r>
          </a:p>
          <a:p>
            <a:pPr marL="571500" indent="-571500">
              <a:buFont typeface="Arial" panose="020B0604020202020204" pitchFamily="34" charset="0"/>
              <a:buChar char="•"/>
            </a:pPr>
            <a:r>
              <a:rPr lang="en-US" sz="3600" dirty="0">
                <a:latin typeface="Segoe UI" panose="020B0502040204020203" pitchFamily="34" charset="0"/>
                <a:cs typeface="Segoe UI" panose="020B0502040204020203" pitchFamily="34" charset="0"/>
              </a:rPr>
              <a:t>Small class groups for progress monitoring</a:t>
            </a:r>
          </a:p>
          <a:p>
            <a:pPr marL="571500" indent="-571500">
              <a:buFont typeface="Arial" panose="020B0604020202020204" pitchFamily="34" charset="0"/>
              <a:buChar char="•"/>
            </a:pPr>
            <a:r>
              <a:rPr lang="en-US" sz="3600" dirty="0">
                <a:latin typeface="Segoe UI" panose="020B0502040204020203" pitchFamily="34" charset="0"/>
                <a:cs typeface="Segoe UI" panose="020B0502040204020203" pitchFamily="34" charset="0"/>
              </a:rPr>
              <a:t>Homework assignments</a:t>
            </a:r>
          </a:p>
          <a:p>
            <a:pPr marL="571500" indent="-571500">
              <a:buFont typeface="Arial" panose="020B0604020202020204" pitchFamily="34" charset="0"/>
              <a:buChar char="•"/>
            </a:pPr>
            <a:r>
              <a:rPr lang="en-US" sz="3600" dirty="0">
                <a:latin typeface="Segoe UI" panose="020B0502040204020203" pitchFamily="34" charset="0"/>
                <a:cs typeface="Segoe UI" panose="020B0502040204020203" pitchFamily="34" charset="0"/>
              </a:rPr>
              <a:t>Individual student assessment of skills </a:t>
            </a:r>
          </a:p>
          <a:p>
            <a:pPr marL="571500" indent="-571500">
              <a:buFont typeface="Arial" panose="020B0604020202020204" pitchFamily="34" charset="0"/>
              <a:buChar char="•"/>
            </a:pPr>
            <a:r>
              <a:rPr lang="en-US" sz="3600" dirty="0">
                <a:latin typeface="Segoe UI" panose="020B0502040204020203" pitchFamily="34" charset="0"/>
                <a:cs typeface="Segoe UI" panose="020B0502040204020203" pitchFamily="34" charset="0"/>
              </a:rPr>
              <a:t>Not used by State for Accountability </a:t>
            </a:r>
          </a:p>
        </p:txBody>
      </p:sp>
    </p:spTree>
    <p:extLst>
      <p:ext uri="{BB962C8B-B14F-4D97-AF65-F5344CB8AC3E}">
        <p14:creationId xmlns:p14="http://schemas.microsoft.com/office/powerpoint/2010/main" val="3842168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FB7A-350F-890E-7E9F-D415900CE64D}"/>
              </a:ext>
            </a:extLst>
          </p:cNvPr>
          <p:cNvSpPr>
            <a:spLocks noGrp="1"/>
          </p:cNvSpPr>
          <p:nvPr>
            <p:ph type="title"/>
          </p:nvPr>
        </p:nvSpPr>
        <p:spPr/>
        <p:txBody>
          <a:bodyPr/>
          <a:lstStyle/>
          <a:p>
            <a:r>
              <a:rPr lang="en-US" dirty="0"/>
              <a:t> Online Resources</a:t>
            </a:r>
            <a:endParaRPr lang="en-US" sz="3600" dirty="0"/>
          </a:p>
        </p:txBody>
      </p:sp>
      <p:sp>
        <p:nvSpPr>
          <p:cNvPr id="7" name="TextBox 6">
            <a:extLst>
              <a:ext uri="{FF2B5EF4-FFF2-40B4-BE49-F238E27FC236}">
                <a16:creationId xmlns:a16="http://schemas.microsoft.com/office/drawing/2014/main" id="{B86449D4-E8E4-EB4E-B9A9-080D1B6BF039}"/>
              </a:ext>
            </a:extLst>
          </p:cNvPr>
          <p:cNvSpPr txBox="1"/>
          <p:nvPr/>
        </p:nvSpPr>
        <p:spPr>
          <a:xfrm>
            <a:off x="347546" y="2041553"/>
            <a:ext cx="11496907" cy="3970318"/>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Segoe UI" panose="020B0502040204020203" pitchFamily="34" charset="0"/>
                <a:cs typeface="Segoe UI" panose="020B0502040204020203" pitchFamily="34" charset="0"/>
              </a:rPr>
              <a:t>TA Training Course – required for all Proctors administering ANY online SAS test.</a:t>
            </a:r>
          </a:p>
          <a:p>
            <a:pPr marL="342900" indent="-342900">
              <a:buFont typeface="Arial" panose="020B0604020202020204" pitchFamily="34" charset="0"/>
              <a:buChar char="•"/>
            </a:pPr>
            <a:r>
              <a:rPr lang="en-US" sz="2800" dirty="0">
                <a:latin typeface="Segoe UI" panose="020B0502040204020203" pitchFamily="34" charset="0"/>
                <a:cs typeface="Segoe UI" panose="020B0502040204020203" pitchFamily="34" charset="0"/>
              </a:rPr>
              <a:t>TA Training Site – allows educators to practice administering assessments – works with student practice test</a:t>
            </a:r>
          </a:p>
          <a:p>
            <a:pPr marL="342900" indent="-342900">
              <a:buFont typeface="Arial" panose="020B0604020202020204" pitchFamily="34" charset="0"/>
              <a:buChar char="•"/>
            </a:pPr>
            <a:r>
              <a:rPr lang="en-US" sz="2800" dirty="0">
                <a:latin typeface="Segoe UI" panose="020B0502040204020203" pitchFamily="34" charset="0"/>
                <a:cs typeface="Segoe UI" panose="020B0502040204020203" pitchFamily="34" charset="0"/>
              </a:rPr>
              <a:t>User Guides and more – on the Resources section of the NH SAS portal (</a:t>
            </a:r>
            <a:r>
              <a:rPr lang="en-US" sz="2800" dirty="0">
                <a:latin typeface="Segoe UI" panose="020B0502040204020203" pitchFamily="34" charset="0"/>
                <a:cs typeface="Segoe UI" panose="020B0502040204020203" pitchFamily="34" charset="0"/>
                <a:hlinkClick r:id="rId3"/>
              </a:rPr>
              <a:t>https://nh.portal.cambiumast.com/</a:t>
            </a:r>
            <a:r>
              <a:rPr lang="en-US" sz="2800" dirty="0">
                <a:latin typeface="Segoe UI" panose="020B0502040204020203" pitchFamily="34" charset="0"/>
                <a:cs typeface="Segoe UI" panose="020B0502040204020203" pitchFamily="34" charset="0"/>
              </a:rPr>
              <a:t>)</a:t>
            </a:r>
          </a:p>
          <a:p>
            <a:pPr marL="800100" lvl="1" indent="-342900">
              <a:buFont typeface="Arial" panose="020B0604020202020204" pitchFamily="34" charset="0"/>
              <a:buChar char="•"/>
            </a:pPr>
            <a:r>
              <a:rPr lang="en-US" sz="2800" dirty="0">
                <a:latin typeface="Segoe UI" panose="020B0502040204020203" pitchFamily="34" charset="0"/>
                <a:cs typeface="Segoe UI" panose="020B0502040204020203" pitchFamily="34" charset="0"/>
              </a:rPr>
              <a:t>Embedded into systems</a:t>
            </a:r>
          </a:p>
          <a:p>
            <a:pPr marL="342900" indent="-342900">
              <a:buFont typeface="Arial" panose="020B0604020202020204" pitchFamily="34" charset="0"/>
              <a:buChar char="•"/>
            </a:pPr>
            <a:r>
              <a:rPr lang="en-US" sz="2800" dirty="0">
                <a:latin typeface="Segoe UI" panose="020B0502040204020203" pitchFamily="34" charset="0"/>
                <a:cs typeface="Segoe UI" panose="020B0502040204020203" pitchFamily="34" charset="0"/>
              </a:rPr>
              <a:t>Demonstrated Success – Offers webinars on diving into the data to better understand strengths/weaknesses</a:t>
            </a:r>
          </a:p>
        </p:txBody>
      </p:sp>
    </p:spTree>
    <p:extLst>
      <p:ext uri="{BB962C8B-B14F-4D97-AF65-F5344CB8AC3E}">
        <p14:creationId xmlns:p14="http://schemas.microsoft.com/office/powerpoint/2010/main" val="3306110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DD00-7596-DEBE-AE8E-51BE50354B04}"/>
              </a:ext>
            </a:extLst>
          </p:cNvPr>
          <p:cNvSpPr>
            <a:spLocks noGrp="1"/>
          </p:cNvSpPr>
          <p:nvPr>
            <p:ph type="ctrTitle"/>
          </p:nvPr>
        </p:nvSpPr>
        <p:spPr>
          <a:xfrm>
            <a:off x="4256067" y="1423395"/>
            <a:ext cx="6924973" cy="2387600"/>
          </a:xfrm>
        </p:spPr>
        <p:txBody>
          <a:bodyPr>
            <a:normAutofit/>
          </a:bodyPr>
          <a:lstStyle/>
          <a:p>
            <a:br>
              <a:rPr lang="en-US" b="1" dirty="0"/>
            </a:br>
            <a:r>
              <a:rPr lang="en-US" sz="7200" b="1" dirty="0"/>
              <a:t>Questions?</a:t>
            </a:r>
          </a:p>
        </p:txBody>
      </p:sp>
      <p:pic>
        <p:nvPicPr>
          <p:cNvPr id="6" name="Picture 5" descr="A picture containing text, clipart&#10;&#10;Description automatically generated">
            <a:extLst>
              <a:ext uri="{FF2B5EF4-FFF2-40B4-BE49-F238E27FC236}">
                <a16:creationId xmlns:a16="http://schemas.microsoft.com/office/drawing/2014/main" id="{3E2D039A-D991-64F1-E7B8-17DAF8796B23}"/>
              </a:ext>
            </a:extLst>
          </p:cNvPr>
          <p:cNvPicPr>
            <a:picLocks noChangeAspect="1"/>
          </p:cNvPicPr>
          <p:nvPr/>
        </p:nvPicPr>
        <p:blipFill>
          <a:blip r:embed="rId3"/>
          <a:stretch>
            <a:fillRect/>
          </a:stretch>
        </p:blipFill>
        <p:spPr>
          <a:xfrm>
            <a:off x="3970507" y="6195656"/>
            <a:ext cx="1243043" cy="366450"/>
          </a:xfrm>
          <a:prstGeom prst="rect">
            <a:avLst/>
          </a:prstGeom>
        </p:spPr>
      </p:pic>
    </p:spTree>
    <p:extLst>
      <p:ext uri="{BB962C8B-B14F-4D97-AF65-F5344CB8AC3E}">
        <p14:creationId xmlns:p14="http://schemas.microsoft.com/office/powerpoint/2010/main" val="2768731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917-D833-3B47-DE82-6308EE62B084}"/>
              </a:ext>
            </a:extLst>
          </p:cNvPr>
          <p:cNvSpPr>
            <a:spLocks noGrp="1"/>
          </p:cNvSpPr>
          <p:nvPr>
            <p:ph type="ctrTitle"/>
          </p:nvPr>
        </p:nvSpPr>
        <p:spPr/>
        <p:txBody>
          <a:bodyPr>
            <a:normAutofit/>
          </a:bodyPr>
          <a:lstStyle/>
          <a:p>
            <a:r>
              <a:rPr lang="en-US" dirty="0"/>
              <a:t>Rosters</a:t>
            </a:r>
          </a:p>
        </p:txBody>
      </p:sp>
      <p:sp>
        <p:nvSpPr>
          <p:cNvPr id="3" name="Subtitle 2">
            <a:extLst>
              <a:ext uri="{FF2B5EF4-FFF2-40B4-BE49-F238E27FC236}">
                <a16:creationId xmlns:a16="http://schemas.microsoft.com/office/drawing/2014/main" id="{881070E3-4362-5036-617B-6AF62DBF39D6}"/>
              </a:ext>
            </a:extLst>
          </p:cNvPr>
          <p:cNvSpPr>
            <a:spLocks noGrp="1"/>
          </p:cNvSpPr>
          <p:nvPr>
            <p:ph type="subTitle" idx="1"/>
          </p:nvPr>
        </p:nvSpPr>
        <p:spPr/>
        <p:txBody>
          <a:bodyPr/>
          <a:lstStyle/>
          <a:p>
            <a:r>
              <a:rPr lang="en-US" dirty="0"/>
              <a:t>Student Reporting Lists to be used </a:t>
            </a:r>
          </a:p>
          <a:p>
            <a:r>
              <a:rPr lang="en-US" dirty="0"/>
              <a:t>with TIDE and CRS</a:t>
            </a:r>
          </a:p>
        </p:txBody>
      </p:sp>
      <p:sp>
        <p:nvSpPr>
          <p:cNvPr id="4" name="Text Placeholder 3">
            <a:extLst>
              <a:ext uri="{FF2B5EF4-FFF2-40B4-BE49-F238E27FC236}">
                <a16:creationId xmlns:a16="http://schemas.microsoft.com/office/drawing/2014/main" id="{E09A28A9-C753-D869-95D6-F10C52F9DD9B}"/>
              </a:ext>
            </a:extLst>
          </p:cNvPr>
          <p:cNvSpPr>
            <a:spLocks noGrp="1"/>
          </p:cNvSpPr>
          <p:nvPr>
            <p:ph type="body" sz="quarter" idx="10"/>
          </p:nvPr>
        </p:nvSpPr>
        <p:spPr/>
        <p:txBody>
          <a:bodyPr/>
          <a:lstStyle/>
          <a:p>
            <a:r>
              <a:rPr lang="en-US" dirty="0"/>
              <a:t>Evelyn Chester, Cambium Assessment, Inc.</a:t>
            </a:r>
          </a:p>
        </p:txBody>
      </p:sp>
    </p:spTree>
    <p:extLst>
      <p:ext uri="{BB962C8B-B14F-4D97-AF65-F5344CB8AC3E}">
        <p14:creationId xmlns:p14="http://schemas.microsoft.com/office/powerpoint/2010/main" val="175581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Uses for Rosters</a:t>
            </a:r>
          </a:p>
        </p:txBody>
      </p:sp>
      <p:sp>
        <p:nvSpPr>
          <p:cNvPr id="6" name="TextBox 5">
            <a:extLst>
              <a:ext uri="{FF2B5EF4-FFF2-40B4-BE49-F238E27FC236}">
                <a16:creationId xmlns:a16="http://schemas.microsoft.com/office/drawing/2014/main" id="{D17AEB42-41D3-C643-97D7-AE13EE557C76}"/>
              </a:ext>
            </a:extLst>
          </p:cNvPr>
          <p:cNvSpPr txBox="1"/>
          <p:nvPr/>
        </p:nvSpPr>
        <p:spPr>
          <a:xfrm>
            <a:off x="355600" y="1961108"/>
            <a:ext cx="10718800" cy="3539430"/>
          </a:xfrm>
          <a:prstGeom prst="rect">
            <a:avLst/>
          </a:prstGeom>
          <a:noFill/>
        </p:spPr>
        <p:txBody>
          <a:bodyPr wrap="square">
            <a:spAutoFit/>
          </a:bodyPr>
          <a:lstStyle/>
          <a:p>
            <a:pPr lvl="1"/>
            <a:r>
              <a:rPr lang="en-US" altLang="ja-JP" sz="2800" dirty="0">
                <a:latin typeface="Segoe UI" panose="020B0502040204020203" pitchFamily="34" charset="0"/>
                <a:cs typeface="Segoe UI" panose="020B0502040204020203" pitchFamily="34" charset="0"/>
              </a:rPr>
              <a:t>Associating students with teachers</a:t>
            </a:r>
          </a:p>
          <a:p>
            <a:pPr marL="1371600" lvl="2" indent="-457200">
              <a:buFont typeface="Arial" panose="020B0604020202020204" pitchFamily="34" charset="0"/>
              <a:buChar char="•"/>
            </a:pPr>
            <a:r>
              <a:rPr lang="en-US" altLang="ja-JP" sz="2800" dirty="0">
                <a:latin typeface="Segoe UI" panose="020B0502040204020203" pitchFamily="34" charset="0"/>
                <a:cs typeface="Segoe UI" panose="020B0502040204020203" pitchFamily="34" charset="0"/>
              </a:rPr>
              <a:t>Allows teachers to view results in Reporting</a:t>
            </a:r>
          </a:p>
          <a:p>
            <a:pPr lvl="1"/>
            <a:r>
              <a:rPr lang="en-US" altLang="ja-JP" sz="2800" dirty="0">
                <a:latin typeface="Segoe UI" panose="020B0502040204020203" pitchFamily="34" charset="0"/>
                <a:cs typeface="Segoe UI" panose="020B0502040204020203" pitchFamily="34" charset="0"/>
              </a:rPr>
              <a:t>Creating sub-groups of students for testing or reporting purposes</a:t>
            </a:r>
          </a:p>
          <a:p>
            <a:pPr marL="1371600" lvl="2" indent="-457200">
              <a:buFont typeface="Arial" panose="020B0604020202020204" pitchFamily="34" charset="0"/>
              <a:buChar char="•"/>
            </a:pPr>
            <a:r>
              <a:rPr lang="en-US" altLang="ja-JP" sz="2800" dirty="0">
                <a:latin typeface="Segoe UI" panose="020B0502040204020203" pitchFamily="34" charset="0"/>
                <a:cs typeface="Segoe UI" panose="020B0502040204020203" pitchFamily="34" charset="0"/>
              </a:rPr>
              <a:t>Rosters can be based on any trait, e.g. accommodations, class period, reading group, etc.</a:t>
            </a:r>
          </a:p>
          <a:p>
            <a:pPr marL="1371600" lvl="2" indent="-457200">
              <a:buFont typeface="Arial" panose="020B0604020202020204" pitchFamily="34" charset="0"/>
              <a:buChar char="•"/>
            </a:pPr>
            <a:r>
              <a:rPr lang="en-US" altLang="ja-JP" sz="2800" dirty="0">
                <a:latin typeface="Segoe UI" panose="020B0502040204020203" pitchFamily="34" charset="0"/>
                <a:cs typeface="Segoe UI" panose="020B0502040204020203" pitchFamily="34" charset="0"/>
              </a:rPr>
              <a:t>Students can be in multiple rosters</a:t>
            </a:r>
          </a:p>
          <a:p>
            <a:pPr marL="1371600" lvl="2" indent="-457200">
              <a:buFont typeface="Arial" panose="020B0604020202020204" pitchFamily="34" charset="0"/>
              <a:buChar char="•"/>
            </a:pPr>
            <a:r>
              <a:rPr lang="en-US" altLang="ja-JP" sz="2800" dirty="0">
                <a:latin typeface="Segoe UI" panose="020B0502040204020203" pitchFamily="34" charset="0"/>
                <a:cs typeface="Segoe UI" panose="020B0502040204020203" pitchFamily="34" charset="0"/>
              </a:rPr>
              <a:t>CAI does not receive demographic information from i4see</a:t>
            </a:r>
          </a:p>
        </p:txBody>
      </p:sp>
    </p:spTree>
    <p:extLst>
      <p:ext uri="{BB962C8B-B14F-4D97-AF65-F5344CB8AC3E}">
        <p14:creationId xmlns:p14="http://schemas.microsoft.com/office/powerpoint/2010/main" val="3327873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Roster Guidelines</a:t>
            </a:r>
          </a:p>
        </p:txBody>
      </p:sp>
      <p:sp>
        <p:nvSpPr>
          <p:cNvPr id="6" name="TextBox 5">
            <a:extLst>
              <a:ext uri="{FF2B5EF4-FFF2-40B4-BE49-F238E27FC236}">
                <a16:creationId xmlns:a16="http://schemas.microsoft.com/office/drawing/2014/main" id="{D17AEB42-41D3-C643-97D7-AE13EE557C76}"/>
              </a:ext>
            </a:extLst>
          </p:cNvPr>
          <p:cNvSpPr txBox="1"/>
          <p:nvPr/>
        </p:nvSpPr>
        <p:spPr>
          <a:xfrm>
            <a:off x="495300" y="2291308"/>
            <a:ext cx="10718800" cy="1815882"/>
          </a:xfrm>
          <a:prstGeom prst="rect">
            <a:avLst/>
          </a:prstGeom>
          <a:noFill/>
        </p:spPr>
        <p:txBody>
          <a:bodyPr wrap="square">
            <a:spAutoFit/>
          </a:bodyPr>
          <a:lstStyle/>
          <a:p>
            <a:pPr lvl="1"/>
            <a:r>
              <a:rPr lang="en-US" sz="2800" dirty="0">
                <a:latin typeface="Segoe UI" panose="020B0502040204020203" pitchFamily="34" charset="0"/>
                <a:cs typeface="Segoe UI" panose="020B0502040204020203" pitchFamily="34" charset="0"/>
              </a:rPr>
              <a:t>25-30 students per roster</a:t>
            </a:r>
          </a:p>
          <a:p>
            <a:pPr marL="1371600" lvl="2" indent="-457200">
              <a:buFont typeface="Arial" panose="020B0604020202020204" pitchFamily="34" charset="0"/>
              <a:buChar char="•"/>
            </a:pPr>
            <a:r>
              <a:rPr lang="en-US" sz="2800" dirty="0">
                <a:latin typeface="Segoe UI" panose="020B0502040204020203" pitchFamily="34" charset="0"/>
                <a:cs typeface="Segoe UI" panose="020B0502040204020203" pitchFamily="34" charset="0"/>
              </a:rPr>
              <a:t>Max 500</a:t>
            </a:r>
            <a:br>
              <a:rPr lang="en-US" sz="2800" dirty="0">
                <a:latin typeface="Segoe UI" panose="020B0502040204020203" pitchFamily="34" charset="0"/>
                <a:cs typeface="Segoe UI" panose="020B0502040204020203" pitchFamily="34" charset="0"/>
              </a:rPr>
            </a:br>
            <a:endParaRPr lang="en-US" sz="2800" dirty="0">
              <a:latin typeface="Segoe UI" panose="020B0502040204020203" pitchFamily="34" charset="0"/>
              <a:cs typeface="Segoe UI" panose="020B0502040204020203" pitchFamily="34" charset="0"/>
            </a:endParaRPr>
          </a:p>
          <a:p>
            <a:pPr lvl="1"/>
            <a:r>
              <a:rPr lang="en-US" sz="2800" dirty="0">
                <a:latin typeface="Segoe UI" panose="020B0502040204020203" pitchFamily="34" charset="0"/>
                <a:cs typeface="Segoe UI" panose="020B0502040204020203" pitchFamily="34" charset="0"/>
              </a:rPr>
              <a:t>Use consistent naming conventions</a:t>
            </a:r>
          </a:p>
        </p:txBody>
      </p:sp>
    </p:spTree>
    <p:extLst>
      <p:ext uri="{BB962C8B-B14F-4D97-AF65-F5344CB8AC3E}">
        <p14:creationId xmlns:p14="http://schemas.microsoft.com/office/powerpoint/2010/main" val="280141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8A34-0F80-D3CC-AA29-7BBBE10A6DF6}"/>
              </a:ext>
            </a:extLst>
          </p:cNvPr>
          <p:cNvSpPr>
            <a:spLocks noGrp="1"/>
          </p:cNvSpPr>
          <p:nvPr>
            <p:ph type="title"/>
          </p:nvPr>
        </p:nvSpPr>
        <p:spPr/>
        <p:txBody>
          <a:bodyPr/>
          <a:lstStyle/>
          <a:p>
            <a:r>
              <a:rPr lang="en-US" b="1" dirty="0"/>
              <a:t>Who Should Test?</a:t>
            </a:r>
          </a:p>
        </p:txBody>
      </p:sp>
      <p:sp>
        <p:nvSpPr>
          <p:cNvPr id="3" name="Content Placeholder 2">
            <a:extLst>
              <a:ext uri="{FF2B5EF4-FFF2-40B4-BE49-F238E27FC236}">
                <a16:creationId xmlns:a16="http://schemas.microsoft.com/office/drawing/2014/main" id="{D682ECEC-7768-3056-C5D7-1CF82D2AA693}"/>
              </a:ext>
            </a:extLst>
          </p:cNvPr>
          <p:cNvSpPr>
            <a:spLocks noGrp="1"/>
          </p:cNvSpPr>
          <p:nvPr>
            <p:ph idx="1"/>
          </p:nvPr>
        </p:nvSpPr>
        <p:spPr>
          <a:xfrm>
            <a:off x="838200" y="1933909"/>
            <a:ext cx="10515600" cy="4351338"/>
          </a:xfrm>
        </p:spPr>
        <p:txBody>
          <a:bodyPr>
            <a:normAutofit/>
          </a:bodyPr>
          <a:lstStyle/>
          <a:p>
            <a:pPr marL="0" indent="0">
              <a:spcBef>
                <a:spcPts val="600"/>
              </a:spcBef>
              <a:buNone/>
            </a:pPr>
            <a:r>
              <a:rPr lang="en-US" sz="1800" dirty="0">
                <a:effectLst/>
                <a:latin typeface="Calibri" panose="020F0502020204030204" pitchFamily="34" charset="0"/>
                <a:ea typeface="Calibri" panose="020F0502020204030204" pitchFamily="34" charset="0"/>
              </a:rPr>
              <a:t>Annually, New Hampshire school districts and public charter schools are required by state law (</a:t>
            </a:r>
            <a:r>
              <a:rPr lang="en-US" sz="1800" u="sng" dirty="0">
                <a:solidFill>
                  <a:srgbClr val="0000FF"/>
                </a:solidFill>
                <a:effectLst/>
                <a:latin typeface="Calibri" panose="020F0502020204030204" pitchFamily="34" charset="0"/>
                <a:ea typeface="Calibri" panose="020F0502020204030204" pitchFamily="34" charset="0"/>
                <a:hlinkClick r:id="rId3"/>
              </a:rPr>
              <a:t>RSA 193-C</a:t>
            </a:r>
            <a:r>
              <a:rPr lang="en-US" sz="1800" dirty="0">
                <a:effectLst/>
                <a:latin typeface="Calibri" panose="020F0502020204030204" pitchFamily="34" charset="0"/>
                <a:ea typeface="Calibri" panose="020F0502020204030204" pitchFamily="34" charset="0"/>
              </a:rPr>
              <a:t>) and federal accountability laws (Every Student Succeeds Act) to assess students using a standardized assessment. </a:t>
            </a:r>
          </a:p>
          <a:p>
            <a:pPr marL="0" indent="0">
              <a:spcBef>
                <a:spcPts val="600"/>
              </a:spcBef>
              <a:spcAft>
                <a:spcPts val="600"/>
              </a:spcAft>
              <a:buNone/>
            </a:pPr>
            <a:r>
              <a:rPr lang="en-US" sz="1800" dirty="0">
                <a:effectLst/>
                <a:latin typeface="Calibri" panose="020F0502020204030204" pitchFamily="34" charset="0"/>
                <a:ea typeface="Calibri" panose="020F0502020204030204" pitchFamily="34" charset="0"/>
              </a:rPr>
              <a:t>All students must participate in grade-level assessments that correspond with the grade in which they are reported in </a:t>
            </a:r>
            <a:r>
              <a:rPr lang="en-US" sz="1800" u="sng" dirty="0">
                <a:solidFill>
                  <a:srgbClr val="0000FF"/>
                </a:solidFill>
                <a:latin typeface="Calibri" panose="020F0502020204030204" pitchFamily="34" charset="0"/>
                <a:ea typeface="Calibri" panose="020F0502020204030204" pitchFamily="34" charset="0"/>
                <a:hlinkClick r:id="rId4"/>
              </a:rPr>
              <a:t>i4see</a:t>
            </a:r>
            <a:r>
              <a:rPr lang="en-US" sz="1800" dirty="0">
                <a:latin typeface="Calibri" panose="020F0502020204030204" pitchFamily="34" charset="0"/>
                <a:ea typeface="Calibri" panose="020F0502020204030204" pitchFamily="34" charset="0"/>
              </a:rPr>
              <a:t>,</a:t>
            </a:r>
            <a:r>
              <a:rPr lang="en-US" sz="1600" dirty="0">
                <a:solidFill>
                  <a:srgbClr val="0000FF"/>
                </a:solidFill>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New Hampshire’s student level data collection system. All students </a:t>
            </a:r>
            <a:r>
              <a:rPr lang="en-US" sz="1800" dirty="0">
                <a:latin typeface="Calibri" panose="020F0502020204030204" pitchFamily="34" charset="0"/>
                <a:ea typeface="Calibri" panose="020F0502020204030204" pitchFamily="34" charset="0"/>
              </a:rPr>
              <a:t>include:</a:t>
            </a:r>
            <a:endParaRPr lang="en-US" sz="1800" dirty="0">
              <a:effectLst/>
              <a:latin typeface="Calibri" panose="020F0502020204030204" pitchFamily="34" charset="0"/>
              <a:ea typeface="Calibri" panose="020F0502020204030204" pitchFamily="34" charset="0"/>
            </a:endParaRPr>
          </a:p>
          <a:p>
            <a:pPr marL="461963" marR="0" lvl="2" indent="-230188">
              <a:lnSpc>
                <a:spcPct val="100000"/>
              </a:lnSpc>
              <a:spcBef>
                <a:spcPts val="0"/>
              </a:spcBef>
              <a:spcAft>
                <a:spcPts val="0"/>
              </a:spcAft>
              <a:buSzPts val="1100"/>
              <a:buFont typeface="Symbol" panose="05050102010706020507" pitchFamily="18" charset="2"/>
              <a:buChar char=""/>
              <a:tabLst>
                <a:tab pos="457200" algn="l"/>
              </a:tabLst>
            </a:pPr>
            <a:r>
              <a:rPr lang="en-US" sz="1800" dirty="0">
                <a:effectLst/>
                <a:latin typeface="Calibri" panose="020F0502020204030204" pitchFamily="34" charset="0"/>
                <a:ea typeface="Symbol" panose="05050102010706020507" pitchFamily="18" charset="2"/>
                <a:cs typeface="Symbol" panose="05050102010706020507" pitchFamily="18" charset="2"/>
              </a:rPr>
              <a:t>Students placed in private special education programs/schools who receive special education services that are publicly funded, including approved and non-approved private special education schools located within and outside New Hampshire. </a:t>
            </a:r>
          </a:p>
          <a:p>
            <a:pPr marL="461963" marR="0" lvl="2" indent="-230188">
              <a:lnSpc>
                <a:spcPct val="100000"/>
              </a:lnSpc>
              <a:spcBef>
                <a:spcPts val="0"/>
              </a:spcBef>
              <a:spcAft>
                <a:spcPts val="0"/>
              </a:spcAft>
              <a:buSzPts val="1100"/>
              <a:buFont typeface="Symbol" panose="05050102010706020507" pitchFamily="18" charset="2"/>
              <a:buChar char=""/>
              <a:tabLst>
                <a:tab pos="457200" algn="l"/>
              </a:tabLst>
            </a:pPr>
            <a:r>
              <a:rPr lang="en-US" sz="1800" dirty="0">
                <a:effectLst/>
                <a:latin typeface="Calibri" panose="020F0502020204030204" pitchFamily="34" charset="0"/>
                <a:ea typeface="Symbol" panose="05050102010706020507" pitchFamily="18" charset="2"/>
                <a:cs typeface="Symbol" panose="05050102010706020507" pitchFamily="18" charset="2"/>
              </a:rPr>
              <a:t>Students placed in general education programs/schools outside of the district, including schools within and outside New Hampshire.</a:t>
            </a:r>
          </a:p>
          <a:p>
            <a:pPr marL="461963" marR="0" lvl="2" indent="-230188">
              <a:lnSpc>
                <a:spcPct val="100000"/>
              </a:lnSpc>
              <a:spcBef>
                <a:spcPts val="0"/>
              </a:spcBef>
              <a:spcAft>
                <a:spcPts val="0"/>
              </a:spcAft>
              <a:buSzPts val="1100"/>
              <a:buFont typeface="Symbol" panose="05050102010706020507" pitchFamily="18" charset="2"/>
              <a:buChar char=""/>
              <a:tabLst>
                <a:tab pos="457200" algn="l"/>
              </a:tabLst>
            </a:pPr>
            <a:r>
              <a:rPr lang="en-US" sz="1800" dirty="0">
                <a:effectLst/>
                <a:latin typeface="Calibri" panose="020F0502020204030204" pitchFamily="34" charset="0"/>
                <a:ea typeface="Symbol" panose="05050102010706020507" pitchFamily="18" charset="2"/>
                <a:cs typeface="Symbol" panose="05050102010706020507" pitchFamily="18" charset="2"/>
              </a:rPr>
              <a:t>Students in institutional settings who receive educational services from the district. </a:t>
            </a:r>
          </a:p>
          <a:p>
            <a:pPr marL="461963" marR="0" lvl="2" indent="-230188">
              <a:lnSpc>
                <a:spcPct val="100000"/>
              </a:lnSpc>
              <a:spcBef>
                <a:spcPts val="0"/>
              </a:spcBef>
              <a:spcAft>
                <a:spcPts val="0"/>
              </a:spcAft>
              <a:buSzPts val="1100"/>
              <a:buFont typeface="Symbol" panose="05050102010706020507" pitchFamily="18" charset="2"/>
              <a:buChar char=""/>
              <a:tabLst>
                <a:tab pos="457200" algn="l"/>
              </a:tabLst>
            </a:pPr>
            <a:r>
              <a:rPr lang="en-US" sz="1800" dirty="0">
                <a:effectLst/>
                <a:latin typeface="Calibri" panose="020F0502020204030204" pitchFamily="34" charset="0"/>
                <a:ea typeface="Symbol" panose="05050102010706020507" pitchFamily="18" charset="2"/>
                <a:cs typeface="Symbol" panose="05050102010706020507" pitchFamily="18" charset="2"/>
              </a:rPr>
              <a:t>Students in the custody of the New Hampshire Division of Children, Youth and Families (DCYF).</a:t>
            </a:r>
          </a:p>
          <a:p>
            <a:pPr marL="461963" marR="0" lvl="2" indent="-230188">
              <a:lnSpc>
                <a:spcPct val="100000"/>
              </a:lnSpc>
              <a:spcBef>
                <a:spcPts val="0"/>
              </a:spcBef>
              <a:spcAft>
                <a:spcPts val="0"/>
              </a:spcAft>
              <a:buSzPts val="1100"/>
              <a:buFont typeface="Symbol" panose="05050102010706020507" pitchFamily="18" charset="2"/>
              <a:buChar char=""/>
              <a:tabLst>
                <a:tab pos="457200" algn="l"/>
              </a:tabLst>
            </a:pPr>
            <a:r>
              <a:rPr lang="en-US" sz="1800" dirty="0">
                <a:effectLst/>
                <a:latin typeface="Calibri" panose="020F0502020204030204" pitchFamily="34" charset="0"/>
                <a:ea typeface="Symbol" panose="05050102010706020507" pitchFamily="18" charset="2"/>
                <a:cs typeface="Symbol" panose="05050102010706020507" pitchFamily="18" charset="2"/>
              </a:rPr>
              <a:t>Court-ordered placements – students who are placed by the court in approved and non-approved private general or special education schools within and outside New Hampshire.</a:t>
            </a:r>
          </a:p>
          <a:p>
            <a:pPr marL="461963" marR="0" lvl="2" indent="-230188">
              <a:lnSpc>
                <a:spcPct val="100000"/>
              </a:lnSpc>
              <a:spcBef>
                <a:spcPts val="0"/>
              </a:spcBef>
              <a:spcAft>
                <a:spcPts val="0"/>
              </a:spcAft>
              <a:buSzPts val="1100"/>
              <a:buFont typeface="Symbol" panose="05050102010706020507" pitchFamily="18" charset="2"/>
              <a:buChar char=""/>
              <a:tabLst>
                <a:tab pos="457200" algn="l"/>
              </a:tabLst>
            </a:pPr>
            <a:r>
              <a:rPr lang="en-US" sz="1800" dirty="0">
                <a:effectLst/>
                <a:latin typeface="Calibri" panose="020F0502020204030204" pitchFamily="34" charset="0"/>
                <a:ea typeface="Symbol" panose="05050102010706020507" pitchFamily="18" charset="2"/>
                <a:cs typeface="Symbol" panose="05050102010706020507" pitchFamily="18" charset="2"/>
              </a:rPr>
              <a:t>Students attending an alternative school day (such as an adult high school) who are being monitored and reported by the school.</a:t>
            </a:r>
          </a:p>
          <a:p>
            <a:pPr marL="0" indent="0">
              <a:buNone/>
            </a:pPr>
            <a:endParaRPr lang="en-US" sz="1800" dirty="0">
              <a:latin typeface="Calibri" panose="020F0502020204030204" pitchFamily="34" charset="0"/>
            </a:endParaRPr>
          </a:p>
          <a:p>
            <a:pPr marL="0" indent="0">
              <a:buNone/>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53882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When to Create Rosters</a:t>
            </a:r>
          </a:p>
        </p:txBody>
      </p:sp>
      <p:sp>
        <p:nvSpPr>
          <p:cNvPr id="6" name="TextBox 5">
            <a:extLst>
              <a:ext uri="{FF2B5EF4-FFF2-40B4-BE49-F238E27FC236}">
                <a16:creationId xmlns:a16="http://schemas.microsoft.com/office/drawing/2014/main" id="{D17AEB42-41D3-C643-97D7-AE13EE557C76}"/>
              </a:ext>
            </a:extLst>
          </p:cNvPr>
          <p:cNvSpPr txBox="1"/>
          <p:nvPr/>
        </p:nvSpPr>
        <p:spPr>
          <a:xfrm>
            <a:off x="965200" y="2316708"/>
            <a:ext cx="10718800" cy="2246769"/>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Segoe UI" panose="020B0502040204020203" pitchFamily="34" charset="0"/>
                <a:cs typeface="Segoe UI" panose="020B0502040204020203" pitchFamily="34" charset="0"/>
              </a:rPr>
              <a:t>All rosters must be manually created</a:t>
            </a:r>
          </a:p>
          <a:p>
            <a:pPr marL="285750" indent="-285750">
              <a:buFont typeface="Arial" panose="020B0604020202020204" pitchFamily="34" charset="0"/>
              <a:buChar char="•"/>
            </a:pPr>
            <a:r>
              <a:rPr lang="en-US" sz="2800" dirty="0">
                <a:latin typeface="Segoe UI" panose="020B0502040204020203" pitchFamily="34" charset="0"/>
                <a:cs typeface="Segoe UI" panose="020B0502040204020203" pitchFamily="34" charset="0"/>
              </a:rPr>
              <a:t>Rosters can be created at any point during the school year. </a:t>
            </a:r>
          </a:p>
          <a:p>
            <a:pPr marL="285750" indent="-285750">
              <a:buFont typeface="Arial" panose="020B0604020202020204" pitchFamily="34" charset="0"/>
              <a:buChar char="•"/>
            </a:pPr>
            <a:r>
              <a:rPr lang="en-US" sz="2800" dirty="0">
                <a:latin typeface="Segoe UI" panose="020B0502040204020203" pitchFamily="34" charset="0"/>
                <a:cs typeface="Segoe UI" panose="020B0502040204020203" pitchFamily="34" charset="0"/>
              </a:rPr>
              <a:t>Teachers cannot view their students’ results until those students are associated with them via a Roster</a:t>
            </a:r>
          </a:p>
          <a:p>
            <a:pPr marL="285750" indent="-285750">
              <a:buFont typeface="Arial" panose="020B0604020202020204" pitchFamily="34" charset="0"/>
              <a:buChar char="•"/>
            </a:pPr>
            <a:r>
              <a:rPr lang="en-US" sz="2800" dirty="0">
                <a:latin typeface="Segoe UI" panose="020B0502040204020203" pitchFamily="34" charset="0"/>
                <a:cs typeface="Segoe UI" panose="020B0502040204020203" pitchFamily="34" charset="0"/>
              </a:rPr>
              <a:t>Rosters can be created in TIDE or the Reporting system</a:t>
            </a:r>
          </a:p>
        </p:txBody>
      </p:sp>
    </p:spTree>
    <p:extLst>
      <p:ext uri="{BB962C8B-B14F-4D97-AF65-F5344CB8AC3E}">
        <p14:creationId xmlns:p14="http://schemas.microsoft.com/office/powerpoint/2010/main" val="2608050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Creating Rosters in TIDE</a:t>
            </a:r>
          </a:p>
        </p:txBody>
      </p:sp>
      <p:sp>
        <p:nvSpPr>
          <p:cNvPr id="4" name="Content Placeholder 16">
            <a:extLst>
              <a:ext uri="{FF2B5EF4-FFF2-40B4-BE49-F238E27FC236}">
                <a16:creationId xmlns:a16="http://schemas.microsoft.com/office/drawing/2014/main" id="{32D53750-E13D-F14B-A2AF-2B98462CCDFB}"/>
              </a:ext>
            </a:extLst>
          </p:cNvPr>
          <p:cNvSpPr>
            <a:spLocks noGrp="1"/>
          </p:cNvSpPr>
          <p:nvPr>
            <p:ph idx="1"/>
          </p:nvPr>
        </p:nvSpPr>
        <p:spPr>
          <a:xfrm>
            <a:off x="346662" y="2093602"/>
            <a:ext cx="3903097" cy="5009297"/>
          </a:xfrm>
        </p:spPr>
        <p:txBody>
          <a:bodyPr/>
          <a:lstStyle/>
          <a:p>
            <a:pPr lvl="1"/>
            <a:r>
              <a:rPr lang="en-US" dirty="0"/>
              <a:t>Log into TIDE using the same username/password you use for all CAI systems</a:t>
            </a:r>
          </a:p>
          <a:p>
            <a:pPr lvl="1"/>
            <a:r>
              <a:rPr lang="en-US" dirty="0"/>
              <a:t>Select “Rosters” in “Preparing for Testing”</a:t>
            </a:r>
          </a:p>
          <a:p>
            <a:pPr lvl="1"/>
            <a:r>
              <a:rPr lang="en-US" dirty="0"/>
              <a:t>Choose which task you’d like to perform – Add, view/edit, or upload</a:t>
            </a:r>
          </a:p>
        </p:txBody>
      </p:sp>
      <p:pic>
        <p:nvPicPr>
          <p:cNvPr id="5" name="Picture 4">
            <a:extLst>
              <a:ext uri="{FF2B5EF4-FFF2-40B4-BE49-F238E27FC236}">
                <a16:creationId xmlns:a16="http://schemas.microsoft.com/office/drawing/2014/main" id="{9C09C050-1C18-C24F-81FD-B3E095F08597}"/>
              </a:ext>
            </a:extLst>
          </p:cNvPr>
          <p:cNvPicPr>
            <a:picLocks noChangeAspect="1"/>
          </p:cNvPicPr>
          <p:nvPr/>
        </p:nvPicPr>
        <p:blipFill>
          <a:blip r:embed="rId3"/>
          <a:stretch>
            <a:fillRect/>
          </a:stretch>
        </p:blipFill>
        <p:spPr>
          <a:xfrm>
            <a:off x="5144680" y="2018196"/>
            <a:ext cx="1902639" cy="1214538"/>
          </a:xfrm>
          <a:prstGeom prst="rect">
            <a:avLst/>
          </a:prstGeom>
          <a:ln>
            <a:solidFill>
              <a:schemeClr val="accent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EBDD5EBD-3B20-624A-8216-F98168E42CBB}"/>
              </a:ext>
            </a:extLst>
          </p:cNvPr>
          <p:cNvPicPr>
            <a:picLocks noChangeAspect="1"/>
          </p:cNvPicPr>
          <p:nvPr/>
        </p:nvPicPr>
        <p:blipFill>
          <a:blip r:embed="rId4"/>
          <a:stretch>
            <a:fillRect/>
          </a:stretch>
        </p:blipFill>
        <p:spPr>
          <a:xfrm>
            <a:off x="9364703" y="1917792"/>
            <a:ext cx="1245990" cy="1208396"/>
          </a:xfrm>
          <a:prstGeom prst="rect">
            <a:avLst/>
          </a:prstGeom>
          <a:ln>
            <a:solidFill>
              <a:schemeClr val="accent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5951EBCE-542A-8E4E-AE88-0F5E33D98576}"/>
              </a:ext>
            </a:extLst>
          </p:cNvPr>
          <p:cNvPicPr>
            <a:picLocks noChangeAspect="1"/>
          </p:cNvPicPr>
          <p:nvPr/>
        </p:nvPicPr>
        <p:blipFill>
          <a:blip r:embed="rId5"/>
          <a:stretch>
            <a:fillRect/>
          </a:stretch>
        </p:blipFill>
        <p:spPr>
          <a:xfrm>
            <a:off x="7359999" y="3126188"/>
            <a:ext cx="1887902" cy="2691516"/>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17286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Add Rosters</a:t>
            </a:r>
          </a:p>
        </p:txBody>
      </p:sp>
      <p:pic>
        <p:nvPicPr>
          <p:cNvPr id="4" name="Picture 3">
            <a:extLst>
              <a:ext uri="{FF2B5EF4-FFF2-40B4-BE49-F238E27FC236}">
                <a16:creationId xmlns:a16="http://schemas.microsoft.com/office/drawing/2014/main" id="{D200AB67-1A91-794E-A6C4-A41EEC879A7D}"/>
              </a:ext>
            </a:extLst>
          </p:cNvPr>
          <p:cNvPicPr>
            <a:picLocks noChangeAspect="1"/>
          </p:cNvPicPr>
          <p:nvPr/>
        </p:nvPicPr>
        <p:blipFill>
          <a:blip r:embed="rId3"/>
          <a:stretch>
            <a:fillRect/>
          </a:stretch>
        </p:blipFill>
        <p:spPr>
          <a:xfrm>
            <a:off x="2024932" y="2054886"/>
            <a:ext cx="8142136" cy="3298856"/>
          </a:xfrm>
          <a:prstGeom prst="rect">
            <a:avLst/>
          </a:prstGeom>
          <a:ln>
            <a:solidFill>
              <a:schemeClr val="accent1"/>
            </a:solidFill>
          </a:ln>
          <a:effectLst>
            <a:outerShdw blurRad="50800" dist="38100" dir="2700000" algn="tl" rotWithShape="0">
              <a:prstClr val="black">
                <a:alpha val="40000"/>
              </a:prstClr>
            </a:outerShdw>
          </a:effectLst>
        </p:spPr>
      </p:pic>
      <p:cxnSp>
        <p:nvCxnSpPr>
          <p:cNvPr id="5" name="Straight Arrow Connector 4">
            <a:extLst>
              <a:ext uri="{FF2B5EF4-FFF2-40B4-BE49-F238E27FC236}">
                <a16:creationId xmlns:a16="http://schemas.microsoft.com/office/drawing/2014/main" id="{9E95F267-4EC4-B54A-A1F7-CDCB41B07362}"/>
              </a:ext>
            </a:extLst>
          </p:cNvPr>
          <p:cNvCxnSpPr>
            <a:cxnSpLocks/>
          </p:cNvCxnSpPr>
          <p:nvPr/>
        </p:nvCxnSpPr>
        <p:spPr>
          <a:xfrm>
            <a:off x="2668988" y="1665272"/>
            <a:ext cx="0" cy="5645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A9F3BCB-ADF8-254C-B225-810956AD6BBE}"/>
              </a:ext>
            </a:extLst>
          </p:cNvPr>
          <p:cNvCxnSpPr>
            <a:cxnSpLocks/>
          </p:cNvCxnSpPr>
          <p:nvPr/>
        </p:nvCxnSpPr>
        <p:spPr>
          <a:xfrm>
            <a:off x="1621781" y="2876240"/>
            <a:ext cx="4396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4185F37-9C03-6C4B-B652-37FB55195528}"/>
              </a:ext>
            </a:extLst>
          </p:cNvPr>
          <p:cNvCxnSpPr>
            <a:cxnSpLocks/>
          </p:cNvCxnSpPr>
          <p:nvPr/>
        </p:nvCxnSpPr>
        <p:spPr>
          <a:xfrm>
            <a:off x="6256352" y="2054886"/>
            <a:ext cx="0" cy="6932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FE87ED3-C983-1E43-937A-BB5E6CF31727}"/>
              </a:ext>
            </a:extLst>
          </p:cNvPr>
          <p:cNvCxnSpPr>
            <a:cxnSpLocks/>
          </p:cNvCxnSpPr>
          <p:nvPr/>
        </p:nvCxnSpPr>
        <p:spPr>
          <a:xfrm>
            <a:off x="7678310" y="3376322"/>
            <a:ext cx="0" cy="4055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98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Creating a Quick Roster</a:t>
            </a:r>
          </a:p>
        </p:txBody>
      </p:sp>
      <p:pic>
        <p:nvPicPr>
          <p:cNvPr id="4" name="Content Placeholder 14">
            <a:extLst>
              <a:ext uri="{FF2B5EF4-FFF2-40B4-BE49-F238E27FC236}">
                <a16:creationId xmlns:a16="http://schemas.microsoft.com/office/drawing/2014/main" id="{07C2FE87-B6ED-164F-B034-DAAF01588506}"/>
              </a:ext>
            </a:extLst>
          </p:cNvPr>
          <p:cNvPicPr>
            <a:picLocks noChangeAspect="1"/>
          </p:cNvPicPr>
          <p:nvPr/>
        </p:nvPicPr>
        <p:blipFill>
          <a:blip r:embed="rId3"/>
          <a:stretch>
            <a:fillRect/>
          </a:stretch>
        </p:blipFill>
        <p:spPr>
          <a:xfrm>
            <a:off x="6320735" y="1945925"/>
            <a:ext cx="4176713" cy="1710662"/>
          </a:xfrm>
          <a:prstGeom prst="rect">
            <a:avLst/>
          </a:prstGeom>
          <a:ln>
            <a:solidFill>
              <a:schemeClr val="accent1"/>
            </a:solidFill>
          </a:ln>
          <a:effectLst>
            <a:outerShdw blurRad="50800" dist="38100" dir="2700000" algn="tl" rotWithShape="0">
              <a:prstClr val="black">
                <a:alpha val="40000"/>
              </a:prstClr>
            </a:outerShdw>
          </a:effectLst>
        </p:spPr>
      </p:pic>
      <p:sp>
        <p:nvSpPr>
          <p:cNvPr id="5" name="Content Placeholder 12">
            <a:extLst>
              <a:ext uri="{FF2B5EF4-FFF2-40B4-BE49-F238E27FC236}">
                <a16:creationId xmlns:a16="http://schemas.microsoft.com/office/drawing/2014/main" id="{405AE8D2-DFEC-8D41-8305-346F6076F76A}"/>
              </a:ext>
            </a:extLst>
          </p:cNvPr>
          <p:cNvSpPr>
            <a:spLocks noGrp="1"/>
          </p:cNvSpPr>
          <p:nvPr>
            <p:ph sz="half" idx="1"/>
          </p:nvPr>
        </p:nvSpPr>
        <p:spPr>
          <a:xfrm>
            <a:off x="1917700" y="2097622"/>
            <a:ext cx="4176522" cy="5009297"/>
          </a:xfrm>
        </p:spPr>
        <p:txBody>
          <a:bodyPr/>
          <a:lstStyle/>
          <a:p>
            <a:r>
              <a:rPr lang="en-US" dirty="0">
                <a:latin typeface="Segoe UI" panose="020B0502040204020203" pitchFamily="34" charset="0"/>
                <a:cs typeface="Segoe UI" panose="020B0502040204020203" pitchFamily="34" charset="0"/>
              </a:rPr>
              <a:t>“Quick Rosters” are based on search criteria, e.g. grade or test settings</a:t>
            </a:r>
          </a:p>
          <a:p>
            <a:r>
              <a:rPr lang="en-US" dirty="0">
                <a:latin typeface="Segoe UI" panose="020B0502040204020203" pitchFamily="34" charset="0"/>
                <a:cs typeface="Segoe UI" panose="020B0502040204020203" pitchFamily="34" charset="0"/>
              </a:rPr>
              <a:t>Select your search criteria, then select “Create Quick Roster”</a:t>
            </a:r>
          </a:p>
          <a:p>
            <a:r>
              <a:rPr lang="en-US" dirty="0">
                <a:latin typeface="Segoe UI" panose="020B0502040204020203" pitchFamily="34" charset="0"/>
                <a:cs typeface="Segoe UI" panose="020B0502040204020203" pitchFamily="34" charset="0"/>
              </a:rPr>
              <a:t>Edit the roster as needed</a:t>
            </a:r>
          </a:p>
        </p:txBody>
      </p:sp>
      <p:pic>
        <p:nvPicPr>
          <p:cNvPr id="7" name="Picture 6">
            <a:extLst>
              <a:ext uri="{FF2B5EF4-FFF2-40B4-BE49-F238E27FC236}">
                <a16:creationId xmlns:a16="http://schemas.microsoft.com/office/drawing/2014/main" id="{623CF86E-626F-3E47-A414-C97CF91F7182}"/>
              </a:ext>
            </a:extLst>
          </p:cNvPr>
          <p:cNvPicPr>
            <a:picLocks noChangeAspect="1"/>
          </p:cNvPicPr>
          <p:nvPr/>
        </p:nvPicPr>
        <p:blipFill>
          <a:blip r:embed="rId4"/>
          <a:stretch>
            <a:fillRect/>
          </a:stretch>
        </p:blipFill>
        <p:spPr>
          <a:xfrm>
            <a:off x="6247289" y="3999929"/>
            <a:ext cx="4323604" cy="173889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5044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Student Search</a:t>
            </a:r>
          </a:p>
        </p:txBody>
      </p:sp>
      <p:pic>
        <p:nvPicPr>
          <p:cNvPr id="4" name="Content Placeholder 7">
            <a:extLst>
              <a:ext uri="{FF2B5EF4-FFF2-40B4-BE49-F238E27FC236}">
                <a16:creationId xmlns:a16="http://schemas.microsoft.com/office/drawing/2014/main" id="{BDF00609-8EE1-4C4F-8730-10BF522EF76A}"/>
              </a:ext>
            </a:extLst>
          </p:cNvPr>
          <p:cNvPicPr>
            <a:picLocks noGrp="1" noChangeAspect="1"/>
          </p:cNvPicPr>
          <p:nvPr>
            <p:ph sz="half" idx="1"/>
          </p:nvPr>
        </p:nvPicPr>
        <p:blipFill>
          <a:blip r:embed="rId3"/>
          <a:stretch>
            <a:fillRect/>
          </a:stretch>
        </p:blipFill>
        <p:spPr>
          <a:xfrm>
            <a:off x="4837817" y="3545929"/>
            <a:ext cx="5537736" cy="2244701"/>
          </a:xfrm>
          <a:prstGeom prst="rect">
            <a:avLst/>
          </a:prstGeom>
          <a:ln>
            <a:solidFill>
              <a:schemeClr val="accent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500D6973-82CC-B245-8BE6-D86F9EC3BF3C}"/>
              </a:ext>
            </a:extLst>
          </p:cNvPr>
          <p:cNvPicPr>
            <a:picLocks noChangeAspect="1"/>
          </p:cNvPicPr>
          <p:nvPr/>
        </p:nvPicPr>
        <p:blipFill>
          <a:blip r:embed="rId4"/>
          <a:stretch>
            <a:fillRect/>
          </a:stretch>
        </p:blipFill>
        <p:spPr>
          <a:xfrm>
            <a:off x="1911736" y="1964078"/>
            <a:ext cx="4993420" cy="1464922"/>
          </a:xfrm>
          <a:prstGeom prst="rect">
            <a:avLst/>
          </a:prstGeom>
          <a:ln>
            <a:solidFill>
              <a:schemeClr val="accent1"/>
            </a:solidFill>
          </a:ln>
          <a:effectLst>
            <a:outerShdw blurRad="50800" dist="38100" dir="2700000" algn="tl" rotWithShape="0">
              <a:prstClr val="black">
                <a:alpha val="40000"/>
              </a:prstClr>
            </a:outerShdw>
          </a:effectLst>
        </p:spPr>
      </p:pic>
      <p:cxnSp>
        <p:nvCxnSpPr>
          <p:cNvPr id="7" name="Straight Arrow Connector 6">
            <a:extLst>
              <a:ext uri="{FF2B5EF4-FFF2-40B4-BE49-F238E27FC236}">
                <a16:creationId xmlns:a16="http://schemas.microsoft.com/office/drawing/2014/main" id="{B9782631-73CE-B543-BD57-EB0EBCABCDB7}"/>
              </a:ext>
            </a:extLst>
          </p:cNvPr>
          <p:cNvCxnSpPr>
            <a:cxnSpLocks/>
          </p:cNvCxnSpPr>
          <p:nvPr/>
        </p:nvCxnSpPr>
        <p:spPr>
          <a:xfrm>
            <a:off x="5793299" y="3832054"/>
            <a:ext cx="0" cy="6932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C2E4B64-5C91-FE42-8CA6-9C48CC4D7F2F}"/>
              </a:ext>
            </a:extLst>
          </p:cNvPr>
          <p:cNvCxnSpPr>
            <a:cxnSpLocks/>
          </p:cNvCxnSpPr>
          <p:nvPr/>
        </p:nvCxnSpPr>
        <p:spPr>
          <a:xfrm>
            <a:off x="8943341" y="3832054"/>
            <a:ext cx="0" cy="6932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95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View/Edit Rosters</a:t>
            </a:r>
          </a:p>
        </p:txBody>
      </p:sp>
      <p:pic>
        <p:nvPicPr>
          <p:cNvPr id="4" name="Picture 3">
            <a:extLst>
              <a:ext uri="{FF2B5EF4-FFF2-40B4-BE49-F238E27FC236}">
                <a16:creationId xmlns:a16="http://schemas.microsoft.com/office/drawing/2014/main" id="{764E026E-5F2C-5047-A503-F4CE3CCBB491}"/>
              </a:ext>
            </a:extLst>
          </p:cNvPr>
          <p:cNvPicPr>
            <a:picLocks noChangeAspect="1"/>
          </p:cNvPicPr>
          <p:nvPr/>
        </p:nvPicPr>
        <p:blipFill>
          <a:blip r:embed="rId3"/>
          <a:stretch>
            <a:fillRect/>
          </a:stretch>
        </p:blipFill>
        <p:spPr>
          <a:xfrm>
            <a:off x="1649581" y="2189093"/>
            <a:ext cx="8892838" cy="310559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15560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148236-8126-644C-921B-A7D2208FE529}"/>
              </a:ext>
            </a:extLst>
          </p:cNvPr>
          <p:cNvPicPr>
            <a:picLocks noChangeAspect="1"/>
          </p:cNvPicPr>
          <p:nvPr/>
        </p:nvPicPr>
        <p:blipFill>
          <a:blip r:embed="rId3"/>
          <a:stretch>
            <a:fillRect/>
          </a:stretch>
        </p:blipFill>
        <p:spPr>
          <a:xfrm>
            <a:off x="2205830" y="1829334"/>
            <a:ext cx="7780340" cy="2974710"/>
          </a:xfrm>
          <a:prstGeom prst="rect">
            <a:avLst/>
          </a:prstGeom>
          <a:ln>
            <a:solidFill>
              <a:schemeClr val="accent1"/>
            </a:solidFill>
          </a:ln>
          <a:effectLst>
            <a:outerShdw blurRad="50800" dist="38100" dir="2700000" algn="tl" rotWithShape="0">
              <a:prstClr val="black">
                <a:alpha val="40000"/>
              </a:prstClr>
            </a:outerShdw>
          </a:effectLst>
        </p:spPr>
      </p:pic>
      <p:cxnSp>
        <p:nvCxnSpPr>
          <p:cNvPr id="5" name="Straight Arrow Connector 4">
            <a:extLst>
              <a:ext uri="{FF2B5EF4-FFF2-40B4-BE49-F238E27FC236}">
                <a16:creationId xmlns:a16="http://schemas.microsoft.com/office/drawing/2014/main" id="{7CA7F8F8-035D-4A4B-81D4-E33F617EF2E3}"/>
              </a:ext>
            </a:extLst>
          </p:cNvPr>
          <p:cNvCxnSpPr>
            <a:cxnSpLocks/>
          </p:cNvCxnSpPr>
          <p:nvPr/>
        </p:nvCxnSpPr>
        <p:spPr>
          <a:xfrm>
            <a:off x="1820181" y="2545410"/>
            <a:ext cx="53039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04C852A-9B5F-804F-98B0-0C87D058615C}"/>
              </a:ext>
            </a:extLst>
          </p:cNvPr>
          <p:cNvCxnSpPr>
            <a:cxnSpLocks/>
          </p:cNvCxnSpPr>
          <p:nvPr/>
        </p:nvCxnSpPr>
        <p:spPr>
          <a:xfrm>
            <a:off x="1820181" y="3529385"/>
            <a:ext cx="51683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5C4C79C-027A-3741-9213-7E4B199F24EF}"/>
              </a:ext>
            </a:extLst>
          </p:cNvPr>
          <p:cNvCxnSpPr>
            <a:cxnSpLocks/>
          </p:cNvCxnSpPr>
          <p:nvPr/>
        </p:nvCxnSpPr>
        <p:spPr>
          <a:xfrm flipH="1">
            <a:off x="7982441" y="2417528"/>
            <a:ext cx="73284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01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Other Functions</a:t>
            </a:r>
          </a:p>
        </p:txBody>
      </p:sp>
      <p:pic>
        <p:nvPicPr>
          <p:cNvPr id="5" name="Picture 4">
            <a:extLst>
              <a:ext uri="{FF2B5EF4-FFF2-40B4-BE49-F238E27FC236}">
                <a16:creationId xmlns:a16="http://schemas.microsoft.com/office/drawing/2014/main" id="{643C4381-18EB-084F-91E9-DA9BDDD7C2F7}"/>
              </a:ext>
            </a:extLst>
          </p:cNvPr>
          <p:cNvPicPr>
            <a:picLocks noChangeAspect="1"/>
          </p:cNvPicPr>
          <p:nvPr/>
        </p:nvPicPr>
        <p:blipFill>
          <a:blip r:embed="rId3"/>
          <a:stretch>
            <a:fillRect/>
          </a:stretch>
        </p:blipFill>
        <p:spPr>
          <a:xfrm>
            <a:off x="2147970" y="2091732"/>
            <a:ext cx="3267075" cy="3438525"/>
          </a:xfrm>
          <a:prstGeom prst="rect">
            <a:avLst/>
          </a:prstGeom>
          <a:ln>
            <a:solidFill>
              <a:schemeClr val="accent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D3625F4-B684-C94E-B9D2-B2CED22F4A64}"/>
              </a:ext>
            </a:extLst>
          </p:cNvPr>
          <p:cNvPicPr>
            <a:picLocks noChangeAspect="1"/>
          </p:cNvPicPr>
          <p:nvPr/>
        </p:nvPicPr>
        <p:blipFill>
          <a:blip r:embed="rId4"/>
          <a:stretch>
            <a:fillRect/>
          </a:stretch>
        </p:blipFill>
        <p:spPr>
          <a:xfrm>
            <a:off x="6499860" y="2360902"/>
            <a:ext cx="2743200" cy="2495550"/>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2476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Upload Rosters</a:t>
            </a:r>
          </a:p>
        </p:txBody>
      </p:sp>
      <p:pic>
        <p:nvPicPr>
          <p:cNvPr id="7" name="Picture 6">
            <a:extLst>
              <a:ext uri="{FF2B5EF4-FFF2-40B4-BE49-F238E27FC236}">
                <a16:creationId xmlns:a16="http://schemas.microsoft.com/office/drawing/2014/main" id="{E7292709-F819-3B47-8FB1-951DEE04D9EB}"/>
              </a:ext>
            </a:extLst>
          </p:cNvPr>
          <p:cNvPicPr>
            <a:picLocks noChangeAspect="1"/>
          </p:cNvPicPr>
          <p:nvPr/>
        </p:nvPicPr>
        <p:blipFill>
          <a:blip r:embed="rId3"/>
          <a:stretch>
            <a:fillRect/>
          </a:stretch>
        </p:blipFill>
        <p:spPr>
          <a:xfrm>
            <a:off x="2260600" y="1979544"/>
            <a:ext cx="4484971" cy="2266122"/>
          </a:xfrm>
          <a:prstGeom prst="rect">
            <a:avLst/>
          </a:prstGeom>
          <a:ln>
            <a:solidFill>
              <a:schemeClr val="accent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D4F3037-5604-2B46-ADD6-4A5DFB3EA3FD}"/>
              </a:ext>
            </a:extLst>
          </p:cNvPr>
          <p:cNvPicPr>
            <a:picLocks noChangeAspect="1"/>
          </p:cNvPicPr>
          <p:nvPr/>
        </p:nvPicPr>
        <p:blipFill>
          <a:blip r:embed="rId4"/>
          <a:stretch>
            <a:fillRect/>
          </a:stretch>
        </p:blipFill>
        <p:spPr>
          <a:xfrm>
            <a:off x="7140135" y="1979544"/>
            <a:ext cx="2531660" cy="1315940"/>
          </a:xfrm>
          <a:prstGeom prst="rect">
            <a:avLst/>
          </a:prstGeom>
          <a:ln>
            <a:solidFill>
              <a:schemeClr val="accent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B4626591-BF6C-3E47-BE34-88BF31830630}"/>
              </a:ext>
            </a:extLst>
          </p:cNvPr>
          <p:cNvPicPr>
            <a:picLocks noChangeAspect="1"/>
          </p:cNvPicPr>
          <p:nvPr/>
        </p:nvPicPr>
        <p:blipFill>
          <a:blip r:embed="rId5"/>
          <a:stretch>
            <a:fillRect/>
          </a:stretch>
        </p:blipFill>
        <p:spPr>
          <a:xfrm>
            <a:off x="2616066" y="4574139"/>
            <a:ext cx="3294536" cy="1124230"/>
          </a:xfrm>
          <a:prstGeom prst="rect">
            <a:avLst/>
          </a:prstGeom>
          <a:ln>
            <a:solidFill>
              <a:schemeClr val="accent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CDEA4E6D-0C95-7849-BC19-75A989694653}"/>
              </a:ext>
            </a:extLst>
          </p:cNvPr>
          <p:cNvPicPr>
            <a:picLocks noChangeAspect="1"/>
          </p:cNvPicPr>
          <p:nvPr/>
        </p:nvPicPr>
        <p:blipFill>
          <a:blip r:embed="rId6"/>
          <a:stretch>
            <a:fillRect/>
          </a:stretch>
        </p:blipFill>
        <p:spPr>
          <a:xfrm>
            <a:off x="6648726" y="4520106"/>
            <a:ext cx="3641698" cy="1194478"/>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354495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Creating Rosters in Reporting </a:t>
            </a:r>
          </a:p>
        </p:txBody>
      </p:sp>
      <p:grpSp>
        <p:nvGrpSpPr>
          <p:cNvPr id="11" name="Group 10">
            <a:extLst>
              <a:ext uri="{FF2B5EF4-FFF2-40B4-BE49-F238E27FC236}">
                <a16:creationId xmlns:a16="http://schemas.microsoft.com/office/drawing/2014/main" id="{09934F93-6D7D-FC4A-A15D-657DEADAFF89}"/>
              </a:ext>
            </a:extLst>
          </p:cNvPr>
          <p:cNvGrpSpPr/>
          <p:nvPr/>
        </p:nvGrpSpPr>
        <p:grpSpPr>
          <a:xfrm>
            <a:off x="6375400" y="2072086"/>
            <a:ext cx="3370827" cy="3660168"/>
            <a:chOff x="304944" y="930302"/>
            <a:chExt cx="3370827" cy="3660168"/>
          </a:xfrm>
        </p:grpSpPr>
        <p:pic>
          <p:nvPicPr>
            <p:cNvPr id="12" name="Picture 11">
              <a:extLst>
                <a:ext uri="{FF2B5EF4-FFF2-40B4-BE49-F238E27FC236}">
                  <a16:creationId xmlns:a16="http://schemas.microsoft.com/office/drawing/2014/main" id="{F513136D-AA23-BE41-A1DD-C8C205FEDC91}"/>
                </a:ext>
              </a:extLst>
            </p:cNvPr>
            <p:cNvPicPr>
              <a:picLocks noChangeAspect="1"/>
            </p:cNvPicPr>
            <p:nvPr/>
          </p:nvPicPr>
          <p:blipFill>
            <a:blip r:embed="rId3"/>
            <a:stretch>
              <a:fillRect/>
            </a:stretch>
          </p:blipFill>
          <p:spPr>
            <a:xfrm>
              <a:off x="304944" y="930302"/>
              <a:ext cx="3370827" cy="3660168"/>
            </a:xfrm>
            <a:prstGeom prst="rect">
              <a:avLst/>
            </a:prstGeom>
            <a:ln>
              <a:solidFill>
                <a:schemeClr val="accent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3B135BF5-C780-824D-B413-3F1590C5E806}"/>
                </a:ext>
              </a:extLst>
            </p:cNvPr>
            <p:cNvSpPr/>
            <p:nvPr/>
          </p:nvSpPr>
          <p:spPr>
            <a:xfrm>
              <a:off x="355541" y="3371353"/>
              <a:ext cx="3230498" cy="1089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14" name="Picture 13">
            <a:extLst>
              <a:ext uri="{FF2B5EF4-FFF2-40B4-BE49-F238E27FC236}">
                <a16:creationId xmlns:a16="http://schemas.microsoft.com/office/drawing/2014/main" id="{63F67794-3D5A-E646-9F7C-529EC67007F4}"/>
              </a:ext>
            </a:extLst>
          </p:cNvPr>
          <p:cNvPicPr>
            <a:picLocks noChangeAspect="1"/>
          </p:cNvPicPr>
          <p:nvPr/>
        </p:nvPicPr>
        <p:blipFill>
          <a:blip r:embed="rId4"/>
          <a:stretch>
            <a:fillRect/>
          </a:stretch>
        </p:blipFill>
        <p:spPr>
          <a:xfrm>
            <a:off x="2441860" y="1891504"/>
            <a:ext cx="2375084" cy="1516120"/>
          </a:xfrm>
          <a:prstGeom prst="rect">
            <a:avLst/>
          </a:prstGeom>
          <a:ln>
            <a:solidFill>
              <a:schemeClr val="accent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D2F82C3C-6FCA-AA4A-91B0-E88F65AC450F}"/>
              </a:ext>
            </a:extLst>
          </p:cNvPr>
          <p:cNvPicPr>
            <a:picLocks noChangeAspect="1"/>
          </p:cNvPicPr>
          <p:nvPr/>
        </p:nvPicPr>
        <p:blipFill>
          <a:blip r:embed="rId5"/>
          <a:stretch>
            <a:fillRect/>
          </a:stretch>
        </p:blipFill>
        <p:spPr>
          <a:xfrm>
            <a:off x="2640643" y="4080254"/>
            <a:ext cx="1977518" cy="1652000"/>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50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D248-B93C-5DD7-6843-7F10566F20BF}"/>
              </a:ext>
            </a:extLst>
          </p:cNvPr>
          <p:cNvSpPr>
            <a:spLocks noGrp="1"/>
          </p:cNvSpPr>
          <p:nvPr>
            <p:ph type="title"/>
          </p:nvPr>
        </p:nvSpPr>
        <p:spPr>
          <a:xfrm>
            <a:off x="624468" y="365125"/>
            <a:ext cx="11206976" cy="1325563"/>
          </a:xfrm>
        </p:spPr>
        <p:txBody>
          <a:bodyPr/>
          <a:lstStyle/>
          <a:p>
            <a:r>
              <a:rPr lang="en-US" b="1" dirty="0"/>
              <a:t>Key Tasks for Test Coordinators</a:t>
            </a:r>
          </a:p>
        </p:txBody>
      </p:sp>
      <p:sp>
        <p:nvSpPr>
          <p:cNvPr id="3" name="Content Placeholder 2">
            <a:extLst>
              <a:ext uri="{FF2B5EF4-FFF2-40B4-BE49-F238E27FC236}">
                <a16:creationId xmlns:a16="http://schemas.microsoft.com/office/drawing/2014/main" id="{1ADC94B7-2B82-DB33-4E93-07395E90DDB4}"/>
              </a:ext>
            </a:extLst>
          </p:cNvPr>
          <p:cNvSpPr>
            <a:spLocks noGrp="1"/>
          </p:cNvSpPr>
          <p:nvPr>
            <p:ph idx="1"/>
          </p:nvPr>
        </p:nvSpPr>
        <p:spPr>
          <a:xfrm>
            <a:off x="459887" y="1916935"/>
            <a:ext cx="11206976" cy="4450814"/>
          </a:xfrm>
        </p:spPr>
        <p:txBody>
          <a:bodyPr>
            <a:normAutofit fontScale="25000" lnSpcReduction="20000"/>
          </a:bodyPr>
          <a:lstStyle/>
          <a:p>
            <a:pPr>
              <a:lnSpc>
                <a:spcPct val="120000"/>
              </a:lnSpc>
              <a:spcBef>
                <a:spcPts val="600"/>
              </a:spcBef>
            </a:pPr>
            <a:r>
              <a:rPr lang="en-US" sz="6200" dirty="0">
                <a:latin typeface="Segoe UI" panose="020B0502040204020203" pitchFamily="34" charset="0"/>
                <a:cs typeface="Segoe UI" panose="020B0502040204020203" pitchFamily="34" charset="0"/>
              </a:rPr>
              <a:t>Oversees all test procedures and ensures district staff/building staff is administering the required statewide assessments with integrity. </a:t>
            </a:r>
          </a:p>
          <a:p>
            <a:pPr>
              <a:lnSpc>
                <a:spcPct val="120000"/>
              </a:lnSpc>
              <a:spcBef>
                <a:spcPts val="600"/>
              </a:spcBef>
            </a:pPr>
            <a:r>
              <a:rPr lang="en-US" sz="6200" dirty="0">
                <a:latin typeface="Segoe UI" panose="020B0502040204020203" pitchFamily="34" charset="0"/>
                <a:cs typeface="Segoe UI" panose="020B0502040204020203" pitchFamily="34" charset="0"/>
              </a:rPr>
              <a:t>Makes sure all staff involved in testing are trained properly in test administration and test security.</a:t>
            </a:r>
          </a:p>
          <a:p>
            <a:pPr>
              <a:lnSpc>
                <a:spcPct val="120000"/>
              </a:lnSpc>
              <a:spcBef>
                <a:spcPts val="600"/>
              </a:spcBef>
            </a:pPr>
            <a:r>
              <a:rPr lang="en-US" sz="6200" dirty="0">
                <a:latin typeface="Segoe UI" panose="020B0502040204020203" pitchFamily="34" charset="0"/>
                <a:cs typeface="Segoe UI" panose="020B0502040204020203" pitchFamily="34" charset="0"/>
              </a:rPr>
              <a:t>Reviews and updates NH SAS user accounts at least annually. </a:t>
            </a:r>
            <a:r>
              <a:rPr lang="en-US" sz="6200" b="1" dirty="0">
                <a:latin typeface="Segoe UI" panose="020B0502040204020203" pitchFamily="34" charset="0"/>
                <a:cs typeface="Segoe UI" panose="020B0502040204020203" pitchFamily="34" charset="0"/>
              </a:rPr>
              <a:t>Remove users who longer work for the district/school or need accounts.</a:t>
            </a:r>
          </a:p>
          <a:p>
            <a:pPr>
              <a:lnSpc>
                <a:spcPct val="120000"/>
              </a:lnSpc>
              <a:spcBef>
                <a:spcPts val="600"/>
              </a:spcBef>
            </a:pPr>
            <a:r>
              <a:rPr lang="en-US" sz="6200" dirty="0">
                <a:latin typeface="Segoe UI" panose="020B0502040204020203" pitchFamily="34" charset="0"/>
                <a:cs typeface="Segoe UI" panose="020B0502040204020203" pitchFamily="34" charset="0"/>
              </a:rPr>
              <a:t>District coordinator can create user accounts in TIDE for school coordinators and testing staff within the district.</a:t>
            </a:r>
          </a:p>
          <a:p>
            <a:pPr>
              <a:lnSpc>
                <a:spcPct val="120000"/>
              </a:lnSpc>
              <a:spcBef>
                <a:spcPts val="600"/>
              </a:spcBef>
            </a:pPr>
            <a:r>
              <a:rPr lang="en-US" sz="6200" dirty="0">
                <a:latin typeface="Segoe UI" panose="020B0502040204020203" pitchFamily="34" charset="0"/>
                <a:cs typeface="Segoe UI" panose="020B0502040204020203" pitchFamily="34" charset="0"/>
              </a:rPr>
              <a:t>School coordinator can create user accounts in TIDE for testing staff at the building level. </a:t>
            </a:r>
          </a:p>
          <a:p>
            <a:pPr>
              <a:lnSpc>
                <a:spcPct val="120000"/>
              </a:lnSpc>
              <a:spcBef>
                <a:spcPts val="600"/>
              </a:spcBef>
            </a:pPr>
            <a:r>
              <a:rPr lang="en-US" sz="6200" dirty="0">
                <a:latin typeface="Segoe UI" panose="020B0502040204020203" pitchFamily="34" charset="0"/>
                <a:cs typeface="Segoe UI" panose="020B0502040204020203" pitchFamily="34" charset="0"/>
              </a:rPr>
              <a:t>All testing staff must have a user account in order to access any of the NH SAS systems, i.e., Reporting, Test Administration Interface, Test Administration Certification Training.</a:t>
            </a:r>
          </a:p>
          <a:p>
            <a:pPr>
              <a:lnSpc>
                <a:spcPct val="120000"/>
              </a:lnSpc>
              <a:spcBef>
                <a:spcPts val="600"/>
              </a:spcBef>
            </a:pPr>
            <a:r>
              <a:rPr lang="en-US" sz="6200" dirty="0">
                <a:latin typeface="Segoe UI" panose="020B0502040204020203" pitchFamily="34" charset="0"/>
                <a:cs typeface="Segoe UI" panose="020B0502040204020203" pitchFamily="34" charset="0"/>
              </a:rPr>
              <a:t>Ensures all testing staff are trained and sign annual affirmation of test security assurances.</a:t>
            </a:r>
          </a:p>
          <a:p>
            <a:pPr>
              <a:lnSpc>
                <a:spcPct val="120000"/>
              </a:lnSpc>
              <a:spcBef>
                <a:spcPts val="600"/>
              </a:spcBef>
            </a:pPr>
            <a:r>
              <a:rPr lang="en-US" sz="6200" b="1" dirty="0">
                <a:latin typeface="Segoe UI" panose="020B0502040204020203" pitchFamily="34" charset="0"/>
                <a:cs typeface="Segoe UI" panose="020B0502040204020203" pitchFamily="34" charset="0"/>
              </a:rPr>
              <a:t>Ensures that students receive the appropriate designated supports and accommodations.</a:t>
            </a:r>
          </a:p>
          <a:p>
            <a:pPr>
              <a:lnSpc>
                <a:spcPct val="120000"/>
              </a:lnSpc>
              <a:spcBef>
                <a:spcPts val="600"/>
              </a:spcBef>
            </a:pPr>
            <a:r>
              <a:rPr lang="en-US" sz="6200" b="1" dirty="0">
                <a:latin typeface="Segoe UI" panose="020B0502040204020203" pitchFamily="34" charset="0"/>
                <a:cs typeface="Segoe UI" panose="020B0502040204020203" pitchFamily="34" charset="0"/>
              </a:rPr>
              <a:t>Prior to test administration, enters/sets designated supports and accommodations into the TIDE system. </a:t>
            </a:r>
          </a:p>
          <a:p>
            <a:pPr>
              <a:lnSpc>
                <a:spcPct val="120000"/>
              </a:lnSpc>
              <a:spcBef>
                <a:spcPts val="600"/>
              </a:spcBef>
            </a:pPr>
            <a:r>
              <a:rPr lang="en-US" sz="6200" dirty="0">
                <a:latin typeface="Segoe UI" panose="020B0502040204020203" pitchFamily="34" charset="0"/>
                <a:cs typeface="Segoe UI" panose="020B0502040204020203" pitchFamily="34" charset="0"/>
              </a:rPr>
              <a:t>Reports test incidents to the NHED Office of Assessment and assists in resolving incidents. </a:t>
            </a:r>
          </a:p>
          <a:p>
            <a:pPr>
              <a:lnSpc>
                <a:spcPct val="120000"/>
              </a:lnSpc>
              <a:spcBef>
                <a:spcPts val="600"/>
              </a:spcBef>
            </a:pPr>
            <a:r>
              <a:rPr lang="en-US" sz="6200" dirty="0">
                <a:latin typeface="Segoe UI" panose="020B0502040204020203" pitchFamily="34" charset="0"/>
                <a:cs typeface="Segoe UI" panose="020B0502040204020203" pitchFamily="34" charset="0"/>
              </a:rPr>
              <a:t>For consistency, submits appeals in the TIDE system.</a:t>
            </a:r>
          </a:p>
          <a:p>
            <a:pPr marL="0" indent="0">
              <a:lnSpc>
                <a:spcPct val="120000"/>
              </a:lnSpc>
              <a:buNone/>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96091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Using Rosters Before Testing</a:t>
            </a:r>
          </a:p>
        </p:txBody>
      </p:sp>
      <p:sp>
        <p:nvSpPr>
          <p:cNvPr id="8" name="Content Placeholder 11">
            <a:extLst>
              <a:ext uri="{FF2B5EF4-FFF2-40B4-BE49-F238E27FC236}">
                <a16:creationId xmlns:a16="http://schemas.microsoft.com/office/drawing/2014/main" id="{98A9B048-61B1-7545-83C8-C0B1AA1F95DD}"/>
              </a:ext>
            </a:extLst>
          </p:cNvPr>
          <p:cNvSpPr>
            <a:spLocks noGrp="1"/>
          </p:cNvSpPr>
          <p:nvPr>
            <p:ph idx="1"/>
          </p:nvPr>
        </p:nvSpPr>
        <p:spPr>
          <a:xfrm>
            <a:off x="874742" y="2105742"/>
            <a:ext cx="8503920" cy="5009297"/>
          </a:xfrm>
        </p:spPr>
        <p:txBody>
          <a:bodyPr/>
          <a:lstStyle/>
          <a:p>
            <a:pPr marL="285750" indent="-285750">
              <a:buFont typeface="Arial" panose="020B0604020202020204" pitchFamily="34" charset="0"/>
              <a:buChar char="•"/>
            </a:pPr>
            <a:r>
              <a:rPr lang="en-US" altLang="en-US" dirty="0" bmk="_Toc480552688">
                <a:latin typeface="Segoe UI" panose="020B0502040204020203" pitchFamily="34" charset="0"/>
                <a:cs typeface="Segoe UI" panose="020B0502040204020203" pitchFamily="34" charset="0"/>
              </a:rPr>
              <a:t>Assign students to teachers </a:t>
            </a:r>
          </a:p>
          <a:p>
            <a:pPr marL="285750" indent="-285750">
              <a:buFont typeface="Arial" panose="020B0604020202020204" pitchFamily="34" charset="0"/>
              <a:buChar char="•"/>
            </a:pPr>
            <a:r>
              <a:rPr lang="en-US" altLang="en-US" dirty="0" bmk="_Toc480552688">
                <a:latin typeface="Segoe UI" panose="020B0502040204020203" pitchFamily="34" charset="0"/>
                <a:cs typeface="Segoe UI" panose="020B0502040204020203" pitchFamily="34" charset="0"/>
              </a:rPr>
              <a:t>Print test tickets</a:t>
            </a:r>
          </a:p>
          <a:p>
            <a:pPr marL="285750" indent="-285750">
              <a:buFont typeface="Arial" panose="020B0604020202020204" pitchFamily="34" charset="0"/>
              <a:buChar char="•"/>
            </a:pPr>
            <a:r>
              <a:rPr lang="en-US" altLang="en-US" dirty="0" bmk="_Toc480552688">
                <a:latin typeface="Segoe UI" panose="020B0502040204020203" pitchFamily="34" charset="0"/>
                <a:cs typeface="Segoe UI" panose="020B0502040204020203" pitchFamily="34" charset="0"/>
              </a:rPr>
              <a:t>Print lists of students</a:t>
            </a:r>
          </a:p>
          <a:p>
            <a:pPr marL="285750" indent="-285750">
              <a:buFont typeface="Arial" panose="020B0604020202020204" pitchFamily="34" charset="0"/>
              <a:buChar char="•"/>
            </a:pPr>
            <a:r>
              <a:rPr lang="en-US" altLang="en-US" dirty="0" bmk="_Toc480552688">
                <a:latin typeface="Segoe UI" panose="020B0502040204020203" pitchFamily="34" charset="0"/>
                <a:cs typeface="Segoe UI" panose="020B0502040204020203" pitchFamily="34" charset="0"/>
              </a:rPr>
              <a:t>Print lists of student test settings</a:t>
            </a:r>
            <a:endParaRPr lang="en-US" altLang="en-US" dirty="0" bmk="">
              <a:latin typeface="Segoe UI" panose="020B0502040204020203" pitchFamily="34" charset="0"/>
              <a:cs typeface="Segoe UI" panose="020B0502040204020203" pitchFamily="34" charset="0"/>
            </a:endParaRPr>
          </a:p>
        </p:txBody>
      </p:sp>
      <p:pic>
        <p:nvPicPr>
          <p:cNvPr id="9" name="Picture 8">
            <a:extLst>
              <a:ext uri="{FF2B5EF4-FFF2-40B4-BE49-F238E27FC236}">
                <a16:creationId xmlns:a16="http://schemas.microsoft.com/office/drawing/2014/main" id="{DC0BEE13-6D92-5D46-B09B-DB6D66B2D825}"/>
              </a:ext>
            </a:extLst>
          </p:cNvPr>
          <p:cNvPicPr>
            <a:picLocks noChangeAspect="1"/>
          </p:cNvPicPr>
          <p:nvPr/>
        </p:nvPicPr>
        <p:blipFill>
          <a:blip r:embed="rId3"/>
          <a:stretch>
            <a:fillRect/>
          </a:stretch>
        </p:blipFill>
        <p:spPr>
          <a:xfrm>
            <a:off x="7240559" y="2105742"/>
            <a:ext cx="3267075" cy="343852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091084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Using Rosters After Testing</a:t>
            </a:r>
          </a:p>
        </p:txBody>
      </p:sp>
      <p:sp>
        <p:nvSpPr>
          <p:cNvPr id="7" name="Content Placeholder 2">
            <a:extLst>
              <a:ext uri="{FF2B5EF4-FFF2-40B4-BE49-F238E27FC236}">
                <a16:creationId xmlns:a16="http://schemas.microsoft.com/office/drawing/2014/main" id="{7B345A4B-3E71-DD4B-9193-0AF7B02FA1EB}"/>
              </a:ext>
            </a:extLst>
          </p:cNvPr>
          <p:cNvSpPr txBox="1">
            <a:spLocks/>
          </p:cNvSpPr>
          <p:nvPr/>
        </p:nvSpPr>
        <p:spPr>
          <a:xfrm>
            <a:off x="406401" y="2050706"/>
            <a:ext cx="5105400" cy="4860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View student test results</a:t>
            </a:r>
          </a:p>
          <a:p>
            <a:pPr lvl="1"/>
            <a:r>
              <a:rPr lang="en-US" sz="2800" dirty="0"/>
              <a:t>Compare groups of students</a:t>
            </a:r>
          </a:p>
          <a:p>
            <a:pPr lvl="1"/>
            <a:r>
              <a:rPr lang="en-US" sz="2800" dirty="0"/>
              <a:t>See performance at the group level</a:t>
            </a:r>
          </a:p>
        </p:txBody>
      </p:sp>
      <p:pic>
        <p:nvPicPr>
          <p:cNvPr id="10" name="Picture 9">
            <a:extLst>
              <a:ext uri="{FF2B5EF4-FFF2-40B4-BE49-F238E27FC236}">
                <a16:creationId xmlns:a16="http://schemas.microsoft.com/office/drawing/2014/main" id="{F7CAF56F-7413-4543-965A-8B22AEF3DDE4}"/>
              </a:ext>
            </a:extLst>
          </p:cNvPr>
          <p:cNvPicPr>
            <a:picLocks noChangeAspect="1"/>
          </p:cNvPicPr>
          <p:nvPr/>
        </p:nvPicPr>
        <p:blipFill>
          <a:blip r:embed="rId3"/>
          <a:stretch>
            <a:fillRect/>
          </a:stretch>
        </p:blipFill>
        <p:spPr>
          <a:xfrm>
            <a:off x="5897956" y="2050706"/>
            <a:ext cx="4512131" cy="3765894"/>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6817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DD00-7596-DEBE-AE8E-51BE50354B04}"/>
              </a:ext>
            </a:extLst>
          </p:cNvPr>
          <p:cNvSpPr>
            <a:spLocks noGrp="1"/>
          </p:cNvSpPr>
          <p:nvPr>
            <p:ph type="ctrTitle"/>
          </p:nvPr>
        </p:nvSpPr>
        <p:spPr>
          <a:xfrm>
            <a:off x="4256067" y="1423395"/>
            <a:ext cx="6924973" cy="2387600"/>
          </a:xfrm>
        </p:spPr>
        <p:txBody>
          <a:bodyPr>
            <a:normAutofit/>
          </a:bodyPr>
          <a:lstStyle/>
          <a:p>
            <a:br>
              <a:rPr lang="en-US" b="1" dirty="0"/>
            </a:br>
            <a:r>
              <a:rPr lang="en-US" sz="7200" b="1" dirty="0"/>
              <a:t>Questions?</a:t>
            </a:r>
          </a:p>
        </p:txBody>
      </p:sp>
      <p:pic>
        <p:nvPicPr>
          <p:cNvPr id="6" name="Picture 5" descr="A picture containing text, clipart&#10;&#10;Description automatically generated">
            <a:extLst>
              <a:ext uri="{FF2B5EF4-FFF2-40B4-BE49-F238E27FC236}">
                <a16:creationId xmlns:a16="http://schemas.microsoft.com/office/drawing/2014/main" id="{3E2D039A-D991-64F1-E7B8-17DAF8796B23}"/>
              </a:ext>
            </a:extLst>
          </p:cNvPr>
          <p:cNvPicPr>
            <a:picLocks noChangeAspect="1"/>
          </p:cNvPicPr>
          <p:nvPr/>
        </p:nvPicPr>
        <p:blipFill>
          <a:blip r:embed="rId3"/>
          <a:stretch>
            <a:fillRect/>
          </a:stretch>
        </p:blipFill>
        <p:spPr>
          <a:xfrm>
            <a:off x="3970507" y="6195656"/>
            <a:ext cx="1243043" cy="366450"/>
          </a:xfrm>
          <a:prstGeom prst="rect">
            <a:avLst/>
          </a:prstGeom>
        </p:spPr>
      </p:pic>
    </p:spTree>
    <p:extLst>
      <p:ext uri="{BB962C8B-B14F-4D97-AF65-F5344CB8AC3E}">
        <p14:creationId xmlns:p14="http://schemas.microsoft.com/office/powerpoint/2010/main" val="2112047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917-D833-3B47-DE82-6308EE62B084}"/>
              </a:ext>
            </a:extLst>
          </p:cNvPr>
          <p:cNvSpPr>
            <a:spLocks noGrp="1"/>
          </p:cNvSpPr>
          <p:nvPr>
            <p:ph type="ctrTitle"/>
          </p:nvPr>
        </p:nvSpPr>
        <p:spPr/>
        <p:txBody>
          <a:bodyPr>
            <a:normAutofit fontScale="90000"/>
          </a:bodyPr>
          <a:lstStyle/>
          <a:p>
            <a:r>
              <a:rPr lang="en-US" dirty="0"/>
              <a:t>Changes to the Writing Assessment</a:t>
            </a:r>
          </a:p>
        </p:txBody>
      </p:sp>
      <p:sp>
        <p:nvSpPr>
          <p:cNvPr id="3" name="Subtitle 2">
            <a:extLst>
              <a:ext uri="{FF2B5EF4-FFF2-40B4-BE49-F238E27FC236}">
                <a16:creationId xmlns:a16="http://schemas.microsoft.com/office/drawing/2014/main" id="{881070E3-4362-5036-617B-6AF62DBF39D6}"/>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E09A28A9-C753-D869-95D6-F10C52F9DD9B}"/>
              </a:ext>
            </a:extLst>
          </p:cNvPr>
          <p:cNvSpPr>
            <a:spLocks noGrp="1"/>
          </p:cNvSpPr>
          <p:nvPr>
            <p:ph type="body" sz="quarter" idx="10"/>
          </p:nvPr>
        </p:nvSpPr>
        <p:spPr/>
        <p:txBody>
          <a:bodyPr/>
          <a:lstStyle/>
          <a:p>
            <a:r>
              <a:rPr lang="en-US" dirty="0"/>
              <a:t>Julie Benson, Cambium Assessment, Inc.</a:t>
            </a:r>
          </a:p>
        </p:txBody>
      </p:sp>
    </p:spTree>
    <p:extLst>
      <p:ext uri="{BB962C8B-B14F-4D97-AF65-F5344CB8AC3E}">
        <p14:creationId xmlns:p14="http://schemas.microsoft.com/office/powerpoint/2010/main" val="2866556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Overview</a:t>
            </a:r>
          </a:p>
        </p:txBody>
      </p:sp>
      <p:sp>
        <p:nvSpPr>
          <p:cNvPr id="7" name="Content Placeholder 1">
            <a:extLst>
              <a:ext uri="{FF2B5EF4-FFF2-40B4-BE49-F238E27FC236}">
                <a16:creationId xmlns:a16="http://schemas.microsoft.com/office/drawing/2014/main" id="{F1DB4A46-2C15-724A-A19F-44D328C6CBD4}"/>
              </a:ext>
            </a:extLst>
          </p:cNvPr>
          <p:cNvSpPr txBox="1">
            <a:spLocks/>
          </p:cNvSpPr>
          <p:nvPr/>
        </p:nvSpPr>
        <p:spPr>
          <a:xfrm>
            <a:off x="838200" y="2286000"/>
            <a:ext cx="8503920" cy="48463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Segoe UI" panose="020B0502040204020203" pitchFamily="34" charset="0"/>
                <a:cs typeface="Segoe UI" panose="020B0502040204020203" pitchFamily="34" charset="0"/>
              </a:rPr>
              <a:t>Test development background information </a:t>
            </a:r>
          </a:p>
          <a:p>
            <a:r>
              <a:rPr lang="en-US" dirty="0">
                <a:latin typeface="Segoe UI" panose="020B0502040204020203" pitchFamily="34" charset="0"/>
                <a:cs typeface="Segoe UI" panose="020B0502040204020203" pitchFamily="34" charset="0"/>
              </a:rPr>
              <a:t>Information about writing</a:t>
            </a:r>
          </a:p>
          <a:p>
            <a:pPr marL="0" indent="0">
              <a:buNone/>
            </a:pPr>
            <a:endParaRPr lang="en-US"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28861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New Item/Writing Prompt Overview</a:t>
            </a:r>
          </a:p>
        </p:txBody>
      </p:sp>
      <p:sp>
        <p:nvSpPr>
          <p:cNvPr id="7" name="Content Placeholder 7">
            <a:extLst>
              <a:ext uri="{FF2B5EF4-FFF2-40B4-BE49-F238E27FC236}">
                <a16:creationId xmlns:a16="http://schemas.microsoft.com/office/drawing/2014/main" id="{4A9FF902-8D57-304A-8BEA-113FB5488DC0}"/>
              </a:ext>
            </a:extLst>
          </p:cNvPr>
          <p:cNvSpPr txBox="1">
            <a:spLocks/>
          </p:cNvSpPr>
          <p:nvPr/>
        </p:nvSpPr>
        <p:spPr>
          <a:xfrm>
            <a:off x="685800" y="1848703"/>
            <a:ext cx="8503920" cy="50092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Developed new writing prompts for grades 3-8 </a:t>
            </a:r>
          </a:p>
          <a:p>
            <a:pPr lvl="1"/>
            <a:r>
              <a:rPr lang="en-US" sz="2000" dirty="0"/>
              <a:t>Opinion/Argument</a:t>
            </a:r>
          </a:p>
          <a:p>
            <a:pPr lvl="1"/>
            <a:r>
              <a:rPr lang="en-US" sz="2000" dirty="0"/>
              <a:t>Informative</a:t>
            </a:r>
          </a:p>
          <a:p>
            <a:pPr lvl="1"/>
            <a:r>
              <a:rPr lang="en-US" sz="2000" dirty="0"/>
              <a:t>Narrative</a:t>
            </a:r>
          </a:p>
          <a:p>
            <a:r>
              <a:rPr lang="en-US" sz="2400" dirty="0"/>
              <a:t>Replace the summative writing prompts with the new prompts for the SP24 administration </a:t>
            </a:r>
          </a:p>
          <a:p>
            <a:r>
              <a:rPr lang="en-US" sz="2400" dirty="0"/>
              <a:t>Replenished the interim and modular writing prompts with previously used summative opinion/argument and informative prompts</a:t>
            </a:r>
          </a:p>
          <a:p>
            <a:pPr lvl="1"/>
            <a:r>
              <a:rPr lang="en-US" sz="2000" dirty="0"/>
              <a:t>Develop enough narrative prompts for summative and interim use </a:t>
            </a:r>
          </a:p>
        </p:txBody>
      </p:sp>
    </p:spTree>
    <p:extLst>
      <p:ext uri="{BB962C8B-B14F-4D97-AF65-F5344CB8AC3E}">
        <p14:creationId xmlns:p14="http://schemas.microsoft.com/office/powerpoint/2010/main" val="2535682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Test Development Sequence for </a:t>
            </a:r>
            <a:br>
              <a:rPr lang="en-US" dirty="0"/>
            </a:br>
            <a:r>
              <a:rPr lang="en-US" dirty="0"/>
              <a:t>Writing Items</a:t>
            </a:r>
          </a:p>
        </p:txBody>
      </p:sp>
      <p:sp>
        <p:nvSpPr>
          <p:cNvPr id="7" name="Content Placeholder 5">
            <a:extLst>
              <a:ext uri="{FF2B5EF4-FFF2-40B4-BE49-F238E27FC236}">
                <a16:creationId xmlns:a16="http://schemas.microsoft.com/office/drawing/2014/main" id="{EDDCE7D8-B333-B24D-8996-3E17A1C82F16}"/>
              </a:ext>
            </a:extLst>
          </p:cNvPr>
          <p:cNvSpPr txBox="1">
            <a:spLocks/>
          </p:cNvSpPr>
          <p:nvPr/>
        </p:nvSpPr>
        <p:spPr>
          <a:xfrm>
            <a:off x="838200" y="2011680"/>
            <a:ext cx="8503920" cy="48463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Draft new writing passages and items/prompts</a:t>
            </a:r>
          </a:p>
          <a:p>
            <a:r>
              <a:rPr lang="en-US" sz="1600" dirty="0"/>
              <a:t>Review and revise</a:t>
            </a:r>
          </a:p>
          <a:p>
            <a:r>
              <a:rPr lang="en-US" sz="1600" dirty="0"/>
              <a:t>Educator content review (CAC)</a:t>
            </a:r>
          </a:p>
          <a:p>
            <a:r>
              <a:rPr lang="en-US" sz="1600" dirty="0"/>
              <a:t>Bias/Fairness review (FAC)</a:t>
            </a:r>
          </a:p>
          <a:p>
            <a:r>
              <a:rPr lang="en-US" sz="1600" dirty="0"/>
              <a:t>Final revisions and review</a:t>
            </a:r>
          </a:p>
          <a:p>
            <a:r>
              <a:rPr lang="en-US" sz="1600" dirty="0"/>
              <a:t>Pilot new writing items</a:t>
            </a:r>
          </a:p>
          <a:p>
            <a:r>
              <a:rPr lang="en-US" sz="1600" dirty="0" err="1"/>
              <a:t>Rangefinding</a:t>
            </a:r>
            <a:endParaRPr lang="en-US" sz="1600" dirty="0"/>
          </a:p>
          <a:p>
            <a:r>
              <a:rPr lang="en-US" sz="1600" dirty="0"/>
              <a:t>Develop </a:t>
            </a:r>
            <a:r>
              <a:rPr lang="en-US" sz="1600" dirty="0" err="1"/>
              <a:t>handscoring</a:t>
            </a:r>
            <a:r>
              <a:rPr lang="en-US" sz="1600" dirty="0"/>
              <a:t> materials</a:t>
            </a:r>
          </a:p>
          <a:p>
            <a:r>
              <a:rPr lang="en-US" sz="1600" dirty="0"/>
              <a:t>Operational Window March 4-15, 2024 (Early writing window necessary for year one only)</a:t>
            </a:r>
          </a:p>
          <a:p>
            <a:r>
              <a:rPr lang="en-US" sz="1600" dirty="0" err="1"/>
              <a:t>Handscore</a:t>
            </a:r>
            <a:r>
              <a:rPr lang="en-US" sz="1600" dirty="0"/>
              <a:t> all student responses </a:t>
            </a:r>
          </a:p>
          <a:p>
            <a:r>
              <a:rPr lang="en-US" sz="1600" dirty="0"/>
              <a:t>Use </a:t>
            </a:r>
            <a:r>
              <a:rPr lang="en-US" sz="1600" dirty="0" err="1"/>
              <a:t>handscored</a:t>
            </a:r>
            <a:r>
              <a:rPr lang="en-US" sz="1600" dirty="0"/>
              <a:t> responses to build scoring models so new prompts will be machine-scored starting SY 24-25</a:t>
            </a:r>
          </a:p>
          <a:p>
            <a:pPr marL="0" indent="0">
              <a:buFont typeface="Arial" panose="020B0604020202020204" pitchFamily="34" charset="0"/>
              <a:buNone/>
            </a:pPr>
            <a:endParaRPr lang="en-US" sz="1600" dirty="0"/>
          </a:p>
          <a:p>
            <a:endParaRPr lang="en-US" sz="1600" dirty="0"/>
          </a:p>
        </p:txBody>
      </p:sp>
    </p:spTree>
    <p:extLst>
      <p:ext uri="{BB962C8B-B14F-4D97-AF65-F5344CB8AC3E}">
        <p14:creationId xmlns:p14="http://schemas.microsoft.com/office/powerpoint/2010/main" val="1092403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Writing Development Plan</a:t>
            </a:r>
          </a:p>
        </p:txBody>
      </p:sp>
      <p:graphicFrame>
        <p:nvGraphicFramePr>
          <p:cNvPr id="7" name="Table 5">
            <a:extLst>
              <a:ext uri="{FF2B5EF4-FFF2-40B4-BE49-F238E27FC236}">
                <a16:creationId xmlns:a16="http://schemas.microsoft.com/office/drawing/2014/main" id="{1EDBF764-C35B-BC42-8ACF-F0E5692D5CD6}"/>
              </a:ext>
            </a:extLst>
          </p:cNvPr>
          <p:cNvGraphicFramePr>
            <a:graphicFrameLocks/>
          </p:cNvGraphicFramePr>
          <p:nvPr>
            <p:extLst>
              <p:ext uri="{D42A27DB-BD31-4B8C-83A1-F6EECF244321}">
                <p14:modId xmlns:p14="http://schemas.microsoft.com/office/powerpoint/2010/main" val="3297946182"/>
              </p:ext>
            </p:extLst>
          </p:nvPr>
        </p:nvGraphicFramePr>
        <p:xfrm>
          <a:off x="838200" y="1899445"/>
          <a:ext cx="8762152" cy="4140760"/>
        </p:xfrm>
        <a:graphic>
          <a:graphicData uri="http://schemas.openxmlformats.org/drawingml/2006/table">
            <a:tbl>
              <a:tblPr firstRow="1" bandRow="1"/>
              <a:tblGrid>
                <a:gridCol w="4593580">
                  <a:extLst>
                    <a:ext uri="{9D8B030D-6E8A-4147-A177-3AD203B41FA5}">
                      <a16:colId xmlns:a16="http://schemas.microsoft.com/office/drawing/2014/main" val="1304579879"/>
                    </a:ext>
                  </a:extLst>
                </a:gridCol>
                <a:gridCol w="4168572">
                  <a:extLst>
                    <a:ext uri="{9D8B030D-6E8A-4147-A177-3AD203B41FA5}">
                      <a16:colId xmlns:a16="http://schemas.microsoft.com/office/drawing/2014/main" val="2004389480"/>
                    </a:ext>
                  </a:extLst>
                </a:gridCol>
              </a:tblGrid>
              <a:tr h="357024">
                <a:tc>
                  <a:txBody>
                    <a:bodyPr/>
                    <a:lstStyle/>
                    <a:p>
                      <a:r>
                        <a:rPr lang="en-US" dirty="0"/>
                        <a:t>Task </a:t>
                      </a:r>
                    </a:p>
                  </a:txBody>
                  <a:tcPr/>
                </a:tc>
                <a:tc>
                  <a:txBody>
                    <a:bodyPr/>
                    <a:lstStyle/>
                    <a:p>
                      <a:r>
                        <a:rPr lang="en-US" dirty="0"/>
                        <a:t>Proposed Dates </a:t>
                      </a:r>
                    </a:p>
                  </a:txBody>
                  <a:tcPr/>
                </a:tc>
                <a:extLst>
                  <a:ext uri="{0D108BD9-81ED-4DB2-BD59-A6C34878D82A}">
                    <a16:rowId xmlns:a16="http://schemas.microsoft.com/office/drawing/2014/main" val="3249619532"/>
                  </a:ext>
                </a:extLst>
              </a:tr>
              <a:tr h="357024">
                <a:tc>
                  <a:txBody>
                    <a:bodyPr/>
                    <a:lstStyle/>
                    <a:p>
                      <a:r>
                        <a:rPr lang="en-US" dirty="0"/>
                        <a:t>Develop Prompts</a:t>
                      </a:r>
                    </a:p>
                  </a:txBody>
                  <a:tcPr/>
                </a:tc>
                <a:tc>
                  <a:txBody>
                    <a:bodyPr/>
                    <a:lstStyle/>
                    <a:p>
                      <a:r>
                        <a:rPr lang="en-US" dirty="0"/>
                        <a:t>Winter 2022 - Spring 2023</a:t>
                      </a:r>
                    </a:p>
                  </a:txBody>
                  <a:tcPr/>
                </a:tc>
                <a:extLst>
                  <a:ext uri="{0D108BD9-81ED-4DB2-BD59-A6C34878D82A}">
                    <a16:rowId xmlns:a16="http://schemas.microsoft.com/office/drawing/2014/main" val="1841530273"/>
                  </a:ext>
                </a:extLst>
              </a:tr>
              <a:tr h="357024">
                <a:tc>
                  <a:txBody>
                    <a:bodyPr/>
                    <a:lstStyle/>
                    <a:p>
                      <a:r>
                        <a:rPr lang="en-US" dirty="0"/>
                        <a:t>Cross State CAC and FAC</a:t>
                      </a:r>
                    </a:p>
                  </a:txBody>
                  <a:tcPr/>
                </a:tc>
                <a:tc>
                  <a:txBody>
                    <a:bodyPr/>
                    <a:lstStyle/>
                    <a:p>
                      <a:r>
                        <a:rPr lang="en-US" dirty="0"/>
                        <a:t>August 10-11, 2023</a:t>
                      </a:r>
                    </a:p>
                  </a:txBody>
                  <a:tcPr/>
                </a:tc>
                <a:extLst>
                  <a:ext uri="{0D108BD9-81ED-4DB2-BD59-A6C34878D82A}">
                    <a16:rowId xmlns:a16="http://schemas.microsoft.com/office/drawing/2014/main" val="3299667910"/>
                  </a:ext>
                </a:extLst>
              </a:tr>
              <a:tr h="357024">
                <a:tc>
                  <a:txBody>
                    <a:bodyPr/>
                    <a:lstStyle/>
                    <a:p>
                      <a:r>
                        <a:rPr lang="en-US" dirty="0"/>
                        <a:t>Pilot</a:t>
                      </a:r>
                    </a:p>
                  </a:txBody>
                  <a:tcPr/>
                </a:tc>
                <a:tc>
                  <a:txBody>
                    <a:bodyPr/>
                    <a:lstStyle/>
                    <a:p>
                      <a:r>
                        <a:rPr lang="en-US" dirty="0"/>
                        <a:t>October 2-13, 2023 </a:t>
                      </a:r>
                    </a:p>
                  </a:txBody>
                  <a:tcPr/>
                </a:tc>
                <a:extLst>
                  <a:ext uri="{0D108BD9-81ED-4DB2-BD59-A6C34878D82A}">
                    <a16:rowId xmlns:a16="http://schemas.microsoft.com/office/drawing/2014/main" val="3220962157"/>
                  </a:ext>
                </a:extLst>
              </a:tr>
              <a:tr h="357024">
                <a:tc>
                  <a:txBody>
                    <a:bodyPr/>
                    <a:lstStyle/>
                    <a:p>
                      <a:r>
                        <a:rPr lang="en-US" dirty="0"/>
                        <a:t>Rangefinding </a:t>
                      </a:r>
                    </a:p>
                  </a:txBody>
                  <a:tcPr/>
                </a:tc>
                <a:tc>
                  <a:txBody>
                    <a:bodyPr/>
                    <a:lstStyle/>
                    <a:p>
                      <a:r>
                        <a:rPr lang="en-US" dirty="0"/>
                        <a:t>January 2024</a:t>
                      </a:r>
                    </a:p>
                  </a:txBody>
                  <a:tcPr/>
                </a:tc>
                <a:extLst>
                  <a:ext uri="{0D108BD9-81ED-4DB2-BD59-A6C34878D82A}">
                    <a16:rowId xmlns:a16="http://schemas.microsoft.com/office/drawing/2014/main" val="2851696958"/>
                  </a:ext>
                </a:extLst>
              </a:tr>
              <a:tr h="357024">
                <a:tc>
                  <a:txBody>
                    <a:bodyPr/>
                    <a:lstStyle/>
                    <a:p>
                      <a:r>
                        <a:rPr lang="en-US" dirty="0"/>
                        <a:t>Operational Writing Window (SP24 Only)</a:t>
                      </a:r>
                    </a:p>
                  </a:txBody>
                  <a:tcPr/>
                </a:tc>
                <a:tc>
                  <a:txBody>
                    <a:bodyPr/>
                    <a:lstStyle/>
                    <a:p>
                      <a:r>
                        <a:rPr lang="en-US" dirty="0"/>
                        <a:t>March 4–15, 2024</a:t>
                      </a:r>
                    </a:p>
                  </a:txBody>
                  <a:tcPr/>
                </a:tc>
                <a:extLst>
                  <a:ext uri="{0D108BD9-81ED-4DB2-BD59-A6C34878D82A}">
                    <a16:rowId xmlns:a16="http://schemas.microsoft.com/office/drawing/2014/main" val="2269262286"/>
                  </a:ext>
                </a:extLst>
              </a:tr>
              <a:tr h="357024">
                <a:tc>
                  <a:txBody>
                    <a:bodyPr/>
                    <a:lstStyle/>
                    <a:p>
                      <a:r>
                        <a:rPr lang="en-US" dirty="0"/>
                        <a:t>Finalize Rangefinding and Training </a:t>
                      </a:r>
                    </a:p>
                  </a:txBody>
                  <a:tcPr/>
                </a:tc>
                <a:tc>
                  <a:txBody>
                    <a:bodyPr/>
                    <a:lstStyle/>
                    <a:p>
                      <a:r>
                        <a:rPr lang="en-US" dirty="0"/>
                        <a:t>March 18 - 22, 2024</a:t>
                      </a:r>
                    </a:p>
                  </a:txBody>
                  <a:tcPr/>
                </a:tc>
                <a:extLst>
                  <a:ext uri="{0D108BD9-81ED-4DB2-BD59-A6C34878D82A}">
                    <a16:rowId xmlns:a16="http://schemas.microsoft.com/office/drawing/2014/main" val="3303032168"/>
                  </a:ext>
                </a:extLst>
              </a:tr>
              <a:tr h="357024">
                <a:tc>
                  <a:txBody>
                    <a:bodyPr/>
                    <a:lstStyle/>
                    <a:p>
                      <a:r>
                        <a:rPr lang="en-US" dirty="0"/>
                        <a:t>Handscoring</a:t>
                      </a:r>
                    </a:p>
                  </a:txBody>
                  <a:tcPr/>
                </a:tc>
                <a:tc>
                  <a:txBody>
                    <a:bodyPr/>
                    <a:lstStyle/>
                    <a:p>
                      <a:r>
                        <a:rPr lang="en-US" dirty="0"/>
                        <a:t>Start March 25</a:t>
                      </a:r>
                      <a:endParaRPr lang="en-US" dirty="0">
                        <a:highlight>
                          <a:srgbClr val="FFFF00"/>
                        </a:highlight>
                      </a:endParaRPr>
                    </a:p>
                  </a:txBody>
                  <a:tcPr/>
                </a:tc>
                <a:extLst>
                  <a:ext uri="{0D108BD9-81ED-4DB2-BD59-A6C34878D82A}">
                    <a16:rowId xmlns:a16="http://schemas.microsoft.com/office/drawing/2014/main" val="2635143997"/>
                  </a:ext>
                </a:extLst>
              </a:tr>
              <a:tr h="574600">
                <a:tc>
                  <a:txBody>
                    <a:bodyPr/>
                    <a:lstStyle/>
                    <a:p>
                      <a:r>
                        <a:rPr lang="en-US" dirty="0"/>
                        <a:t>Calibrations (psychometric work)</a:t>
                      </a:r>
                    </a:p>
                  </a:txBody>
                  <a:tcPr/>
                </a:tc>
                <a:tc>
                  <a:txBody>
                    <a:bodyPr/>
                    <a:lstStyle/>
                    <a:p>
                      <a:r>
                        <a:rPr lang="en-US" dirty="0"/>
                        <a:t>Following the close of the testing windows</a:t>
                      </a:r>
                    </a:p>
                  </a:txBody>
                  <a:tcPr/>
                </a:tc>
                <a:extLst>
                  <a:ext uri="{0D108BD9-81ED-4DB2-BD59-A6C34878D82A}">
                    <a16:rowId xmlns:a16="http://schemas.microsoft.com/office/drawing/2014/main" val="3895718952"/>
                  </a:ext>
                </a:extLst>
              </a:tr>
              <a:tr h="503112">
                <a:tc>
                  <a:txBody>
                    <a:bodyPr/>
                    <a:lstStyle/>
                    <a:p>
                      <a:r>
                        <a:rPr lang="en-US" dirty="0"/>
                        <a:t>Final Scores </a:t>
                      </a:r>
                    </a:p>
                  </a:txBody>
                  <a:tcPr/>
                </a:tc>
                <a:tc>
                  <a:txBody>
                    <a:bodyPr/>
                    <a:lstStyle/>
                    <a:p>
                      <a:r>
                        <a:rPr lang="en-US" dirty="0"/>
                        <a:t>CAI will work with states to identify specific date for final data file delivery</a:t>
                      </a:r>
                    </a:p>
                  </a:txBody>
                  <a:tcPr/>
                </a:tc>
                <a:extLst>
                  <a:ext uri="{0D108BD9-81ED-4DB2-BD59-A6C34878D82A}">
                    <a16:rowId xmlns:a16="http://schemas.microsoft.com/office/drawing/2014/main" val="3791306113"/>
                  </a:ext>
                </a:extLst>
              </a:tr>
            </a:tbl>
          </a:graphicData>
        </a:graphic>
      </p:graphicFrame>
    </p:spTree>
    <p:extLst>
      <p:ext uri="{BB962C8B-B14F-4D97-AF65-F5344CB8AC3E}">
        <p14:creationId xmlns:p14="http://schemas.microsoft.com/office/powerpoint/2010/main" val="1414941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Writing Items/Prompts and Rubrics</a:t>
            </a:r>
          </a:p>
        </p:txBody>
      </p:sp>
      <p:sp>
        <p:nvSpPr>
          <p:cNvPr id="7" name="Content Placeholder 1">
            <a:extLst>
              <a:ext uri="{FF2B5EF4-FFF2-40B4-BE49-F238E27FC236}">
                <a16:creationId xmlns:a16="http://schemas.microsoft.com/office/drawing/2014/main" id="{C0A57BB4-B608-074E-8A4B-B049FB72517A}"/>
              </a:ext>
            </a:extLst>
          </p:cNvPr>
          <p:cNvSpPr txBox="1">
            <a:spLocks/>
          </p:cNvSpPr>
          <p:nvPr/>
        </p:nvSpPr>
        <p:spPr>
          <a:xfrm>
            <a:off x="838200" y="1912203"/>
            <a:ext cx="8503920" cy="5009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Segoe UI" panose="020B0502040204020203" pitchFamily="34" charset="0"/>
                <a:cs typeface="Segoe UI" panose="020B0502040204020203" pitchFamily="34" charset="0"/>
              </a:rPr>
              <a:t>Writing Prompts</a:t>
            </a:r>
          </a:p>
          <a:p>
            <a:pPr lvl="1"/>
            <a:r>
              <a:rPr lang="en-US" dirty="0">
                <a:latin typeface="Segoe UI" panose="020B0502040204020203" pitchFamily="34" charset="0"/>
                <a:cs typeface="Segoe UI" panose="020B0502040204020203" pitchFamily="34" charset="0"/>
              </a:rPr>
              <a:t>Informative and Opinion/Argumentative were developed following the current specifications</a:t>
            </a:r>
          </a:p>
          <a:p>
            <a:pPr lvl="1"/>
            <a:r>
              <a:rPr lang="en-US" dirty="0">
                <a:latin typeface="Segoe UI" panose="020B0502040204020203" pitchFamily="34" charset="0"/>
                <a:cs typeface="Segoe UI" panose="020B0502040204020203" pitchFamily="34" charset="0"/>
              </a:rPr>
              <a:t>Narrative were developed to new specifications</a:t>
            </a:r>
          </a:p>
          <a:p>
            <a:r>
              <a:rPr lang="en-US" dirty="0">
                <a:latin typeface="Segoe UI" panose="020B0502040204020203" pitchFamily="34" charset="0"/>
                <a:cs typeface="Segoe UI" panose="020B0502040204020203" pitchFamily="34" charset="0"/>
              </a:rPr>
              <a:t>Rubrics</a:t>
            </a:r>
          </a:p>
          <a:p>
            <a:pPr lvl="1"/>
            <a:r>
              <a:rPr lang="en-US" dirty="0">
                <a:latin typeface="Segoe UI" panose="020B0502040204020203" pitchFamily="34" charset="0"/>
                <a:cs typeface="Segoe UI" panose="020B0502040204020203" pitchFamily="34" charset="0"/>
              </a:rPr>
              <a:t>Opinion/Argument and Informative – same 10 point rubric as currently being used in the summative assessment </a:t>
            </a:r>
          </a:p>
          <a:p>
            <a:pPr lvl="1"/>
            <a:r>
              <a:rPr lang="en-US" dirty="0">
                <a:latin typeface="Segoe UI" panose="020B0502040204020203" pitchFamily="34" charset="0"/>
                <a:cs typeface="Segoe UI" panose="020B0502040204020203" pitchFamily="34" charset="0"/>
              </a:rPr>
              <a:t>Narrative – new 10 point rubric aligned to narrative standards</a:t>
            </a:r>
          </a:p>
          <a:p>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84003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Narrative Writing Prompts</a:t>
            </a:r>
          </a:p>
        </p:txBody>
      </p:sp>
      <p:sp>
        <p:nvSpPr>
          <p:cNvPr id="7" name="Content Placeholder 1">
            <a:extLst>
              <a:ext uri="{FF2B5EF4-FFF2-40B4-BE49-F238E27FC236}">
                <a16:creationId xmlns:a16="http://schemas.microsoft.com/office/drawing/2014/main" id="{AA095ECB-61E0-0244-8BDA-870EAE64CE93}"/>
              </a:ext>
            </a:extLst>
          </p:cNvPr>
          <p:cNvSpPr txBox="1">
            <a:spLocks/>
          </p:cNvSpPr>
          <p:nvPr/>
        </p:nvSpPr>
        <p:spPr>
          <a:xfrm>
            <a:off x="838200" y="1848703"/>
            <a:ext cx="8503920" cy="5009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Prompts and rubrics aligned to narrative writing standards</a:t>
            </a:r>
          </a:p>
          <a:p>
            <a:r>
              <a:rPr lang="en-US" dirty="0"/>
              <a:t>State department folks and educators helped to shape the vision for the narrative writing prompts. There are two types: </a:t>
            </a:r>
          </a:p>
          <a:p>
            <a:pPr lvl="1"/>
            <a:r>
              <a:rPr lang="en-US" dirty="0"/>
              <a:t>Picture and text based</a:t>
            </a:r>
          </a:p>
          <a:p>
            <a:pPr lvl="1"/>
            <a:r>
              <a:rPr lang="en-US" dirty="0"/>
              <a:t>Personal narrative </a:t>
            </a:r>
          </a:p>
          <a:p>
            <a:r>
              <a:rPr lang="en-US" dirty="0"/>
              <a:t>Educator content advisory committees and bias/fairness advisory committees reviewed all newly developed writing prompts</a:t>
            </a:r>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294640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917-D833-3B47-DE82-6308EE62B084}"/>
              </a:ext>
            </a:extLst>
          </p:cNvPr>
          <p:cNvSpPr>
            <a:spLocks noGrp="1"/>
          </p:cNvSpPr>
          <p:nvPr>
            <p:ph type="ctrTitle"/>
          </p:nvPr>
        </p:nvSpPr>
        <p:spPr/>
        <p:txBody>
          <a:bodyPr/>
          <a:lstStyle/>
          <a:p>
            <a:r>
              <a:rPr lang="en-US" dirty="0"/>
              <a:t>Test Security</a:t>
            </a:r>
          </a:p>
        </p:txBody>
      </p:sp>
      <p:sp>
        <p:nvSpPr>
          <p:cNvPr id="3" name="Subtitle 2">
            <a:extLst>
              <a:ext uri="{FF2B5EF4-FFF2-40B4-BE49-F238E27FC236}">
                <a16:creationId xmlns:a16="http://schemas.microsoft.com/office/drawing/2014/main" id="{881070E3-4362-5036-617B-6AF62DBF39D6}"/>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E09A28A9-C753-D869-95D6-F10C52F9DD9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04092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Educator CAC and FAC Reviews</a:t>
            </a:r>
          </a:p>
        </p:txBody>
      </p:sp>
      <p:sp>
        <p:nvSpPr>
          <p:cNvPr id="7" name="Content Placeholder 1">
            <a:extLst>
              <a:ext uri="{FF2B5EF4-FFF2-40B4-BE49-F238E27FC236}">
                <a16:creationId xmlns:a16="http://schemas.microsoft.com/office/drawing/2014/main" id="{4453393C-72A0-634B-8F6B-09531B560A2C}"/>
              </a:ext>
            </a:extLst>
          </p:cNvPr>
          <p:cNvSpPr txBox="1">
            <a:spLocks/>
          </p:cNvSpPr>
          <p:nvPr/>
        </p:nvSpPr>
        <p:spPr>
          <a:xfrm>
            <a:off x="838200" y="2084922"/>
            <a:ext cx="8503920" cy="5009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Segoe UI" panose="020B0502040204020203" pitchFamily="34" charset="0"/>
                <a:cs typeface="Segoe UI" panose="020B0502040204020203" pitchFamily="34" charset="0"/>
              </a:rPr>
              <a:t>Review and evaluate new writing items/prompts and passages to ensure each item is an appropriate measure of the content standards and fair to all students.</a:t>
            </a:r>
          </a:p>
          <a:p>
            <a:pPr lvl="1"/>
            <a:r>
              <a:rPr lang="en-US" sz="2000" dirty="0">
                <a:latin typeface="Segoe UI" panose="020B0502040204020203" pitchFamily="34" charset="0"/>
                <a:cs typeface="Segoe UI" panose="020B0502040204020203" pitchFamily="34" charset="0"/>
              </a:rPr>
              <a:t>Alignment</a:t>
            </a:r>
          </a:p>
          <a:p>
            <a:pPr lvl="1"/>
            <a:r>
              <a:rPr lang="en-US" sz="2000" dirty="0">
                <a:latin typeface="Segoe UI" panose="020B0502040204020203" pitchFamily="34" charset="0"/>
                <a:cs typeface="Segoe UI" panose="020B0502040204020203" pitchFamily="34" charset="0"/>
              </a:rPr>
              <a:t>Grade appropriateness</a:t>
            </a:r>
          </a:p>
          <a:p>
            <a:pPr lvl="1"/>
            <a:r>
              <a:rPr lang="en-US" sz="2000" dirty="0">
                <a:latin typeface="Segoe UI" panose="020B0502040204020203" pitchFamily="34" charset="0"/>
                <a:cs typeface="Segoe UI" panose="020B0502040204020203" pitchFamily="34" charset="0"/>
              </a:rPr>
              <a:t>Language and wording </a:t>
            </a:r>
          </a:p>
          <a:p>
            <a:pPr lvl="1"/>
            <a:r>
              <a:rPr lang="en-US" sz="2000" dirty="0">
                <a:latin typeface="Segoe UI" panose="020B0502040204020203" pitchFamily="34" charset="0"/>
                <a:cs typeface="Segoe UI" panose="020B0502040204020203" pitchFamily="34" charset="0"/>
              </a:rPr>
              <a:t>Bias/Fairness</a:t>
            </a:r>
            <a:endParaRPr lang="en-US" sz="2400" dirty="0">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720571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Purpose of Writing Pilot</a:t>
            </a:r>
          </a:p>
        </p:txBody>
      </p:sp>
      <p:sp>
        <p:nvSpPr>
          <p:cNvPr id="7" name="Content Placeholder 1">
            <a:extLst>
              <a:ext uri="{FF2B5EF4-FFF2-40B4-BE49-F238E27FC236}">
                <a16:creationId xmlns:a16="http://schemas.microsoft.com/office/drawing/2014/main" id="{C3685EF4-9926-5447-A20E-856CF0CA4B5A}"/>
              </a:ext>
            </a:extLst>
          </p:cNvPr>
          <p:cNvSpPr txBox="1">
            <a:spLocks/>
          </p:cNvSpPr>
          <p:nvPr/>
        </p:nvSpPr>
        <p:spPr>
          <a:xfrm>
            <a:off x="838200" y="2123022"/>
            <a:ext cx="8503920" cy="5009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Segoe UI" panose="020B0502040204020203" pitchFamily="34" charset="0"/>
                <a:cs typeface="Segoe UI" panose="020B0502040204020203" pitchFamily="34" charset="0"/>
              </a:rPr>
              <a:t>Purpose of the Writing Pilot: </a:t>
            </a:r>
          </a:p>
          <a:p>
            <a:pPr lvl="1"/>
            <a:r>
              <a:rPr lang="en-US" dirty="0">
                <a:latin typeface="Segoe UI" panose="020B0502040204020203" pitchFamily="34" charset="0"/>
                <a:cs typeface="Segoe UI" panose="020B0502040204020203" pitchFamily="34" charset="0"/>
              </a:rPr>
              <a:t>To administer the new informative, opinion/argumentative, and narrative prompts to students to ensure the prompts are written in a way to elicit appropriate responses. </a:t>
            </a:r>
          </a:p>
          <a:p>
            <a:pPr lvl="1"/>
            <a:r>
              <a:rPr lang="en-US" dirty="0">
                <a:latin typeface="Segoe UI" panose="020B0502040204020203" pitchFamily="34" charset="0"/>
                <a:cs typeface="Segoe UI" panose="020B0502040204020203" pitchFamily="34" charset="0"/>
              </a:rPr>
              <a:t>To collect student responses to conduct </a:t>
            </a:r>
            <a:r>
              <a:rPr lang="en-US" dirty="0" err="1">
                <a:latin typeface="Segoe UI" panose="020B0502040204020203" pitchFamily="34" charset="0"/>
                <a:cs typeface="Segoe UI" panose="020B0502040204020203" pitchFamily="34" charset="0"/>
              </a:rPr>
              <a:t>rangefinding</a:t>
            </a:r>
            <a:r>
              <a:rPr lang="en-US" dirty="0">
                <a:latin typeface="Segoe UI" panose="020B0502040204020203" pitchFamily="34" charset="0"/>
                <a:cs typeface="Segoe UI" panose="020B0502040204020203" pitchFamily="34" charset="0"/>
              </a:rPr>
              <a:t> prior to the SP24 administration. </a:t>
            </a:r>
          </a:p>
          <a:p>
            <a:pPr lvl="1"/>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41630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Writing Pilot</a:t>
            </a:r>
          </a:p>
        </p:txBody>
      </p:sp>
      <p:sp>
        <p:nvSpPr>
          <p:cNvPr id="7" name="Content Placeholder 4">
            <a:extLst>
              <a:ext uri="{FF2B5EF4-FFF2-40B4-BE49-F238E27FC236}">
                <a16:creationId xmlns:a16="http://schemas.microsoft.com/office/drawing/2014/main" id="{2FD13E42-B1BC-684F-AE01-CC1572913CE2}"/>
              </a:ext>
            </a:extLst>
          </p:cNvPr>
          <p:cNvSpPr txBox="1">
            <a:spLocks/>
          </p:cNvSpPr>
          <p:nvPr/>
        </p:nvSpPr>
        <p:spPr>
          <a:xfrm>
            <a:off x="977900" y="1899503"/>
            <a:ext cx="8503920" cy="50092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Segoe UI" panose="020B0502040204020203" pitchFamily="34" charset="0"/>
                <a:cs typeface="Segoe UI" panose="020B0502040204020203" pitchFamily="34" charset="0"/>
              </a:rPr>
              <a:t>Pilot Window: October 3-12, 2023</a:t>
            </a:r>
          </a:p>
          <a:p>
            <a:r>
              <a:rPr lang="en-US" sz="2400" dirty="0">
                <a:latin typeface="Segoe UI" panose="020B0502040204020203" pitchFamily="34" charset="0"/>
                <a:cs typeface="Segoe UI" panose="020B0502040204020203" pitchFamily="34" charset="0"/>
              </a:rPr>
              <a:t>Every participating student randomly received 1 writing prompt, either: Opinion (grades 3-5) Argumentative (grades 6-8), Informative, or Narrative</a:t>
            </a:r>
          </a:p>
          <a:p>
            <a:r>
              <a:rPr lang="en-US" sz="2400" dirty="0">
                <a:latin typeface="Segoe UI" panose="020B0502040204020203" pitchFamily="34" charset="0"/>
                <a:cs typeface="Segoe UI" panose="020B0502040204020203" pitchFamily="34" charset="0"/>
              </a:rPr>
              <a:t>Since the pilot was administered in the fall and students had not received a full year of instruction, writing prompts were given to the grade below for the pilot (e.g., grade 5 students will receive a grade 4 writing prompt)</a:t>
            </a:r>
          </a:p>
          <a:p>
            <a:pPr marL="0" indent="0">
              <a:buFont typeface="Arial" panose="020B0604020202020204" pitchFamily="34" charset="0"/>
              <a:buNone/>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232811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E129-D865-DBD7-748B-E97E1774632D}"/>
              </a:ext>
            </a:extLst>
          </p:cNvPr>
          <p:cNvSpPr>
            <a:spLocks noGrp="1"/>
          </p:cNvSpPr>
          <p:nvPr>
            <p:ph type="title"/>
          </p:nvPr>
        </p:nvSpPr>
        <p:spPr/>
        <p:txBody>
          <a:bodyPr/>
          <a:lstStyle/>
          <a:p>
            <a:r>
              <a:rPr lang="en-US" dirty="0"/>
              <a:t>Writing Pilot </a:t>
            </a:r>
          </a:p>
        </p:txBody>
      </p:sp>
      <p:sp>
        <p:nvSpPr>
          <p:cNvPr id="3" name="Content Placeholder 2">
            <a:extLst>
              <a:ext uri="{FF2B5EF4-FFF2-40B4-BE49-F238E27FC236}">
                <a16:creationId xmlns:a16="http://schemas.microsoft.com/office/drawing/2014/main" id="{371E37B4-6CB6-5DAD-8530-49E5A9E3A85F}"/>
              </a:ext>
            </a:extLst>
          </p:cNvPr>
          <p:cNvSpPr>
            <a:spLocks noGrp="1"/>
          </p:cNvSpPr>
          <p:nvPr>
            <p:ph idx="1"/>
          </p:nvPr>
        </p:nvSpPr>
        <p:spPr/>
        <p:txBody>
          <a:bodyPr/>
          <a:lstStyle/>
          <a:p>
            <a:r>
              <a:rPr lang="en-US" dirty="0"/>
              <a:t>Pilot Window: October 2-13, 2023</a:t>
            </a:r>
          </a:p>
          <a:p>
            <a:r>
              <a:rPr lang="en-US" dirty="0"/>
              <a:t>Prompts</a:t>
            </a:r>
          </a:p>
          <a:p>
            <a:pPr lvl="1"/>
            <a:r>
              <a:rPr lang="en-US" dirty="0"/>
              <a:t>Grades 3-6: 23 prompts each grade</a:t>
            </a:r>
          </a:p>
          <a:p>
            <a:pPr lvl="1"/>
            <a:r>
              <a:rPr lang="en-US" dirty="0"/>
              <a:t>Grades 7-8: 22 prompts each grade</a:t>
            </a:r>
          </a:p>
          <a:p>
            <a:r>
              <a:rPr lang="en-US" dirty="0"/>
              <a:t>500 responses per prompt were received </a:t>
            </a:r>
          </a:p>
        </p:txBody>
      </p:sp>
    </p:spTree>
    <p:extLst>
      <p:ext uri="{BB962C8B-B14F-4D97-AF65-F5344CB8AC3E}">
        <p14:creationId xmlns:p14="http://schemas.microsoft.com/office/powerpoint/2010/main" val="11963575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err="1"/>
              <a:t>Rangefinding</a:t>
            </a:r>
            <a:endParaRPr lang="en-US" dirty="0"/>
          </a:p>
        </p:txBody>
      </p:sp>
      <p:sp>
        <p:nvSpPr>
          <p:cNvPr id="7" name="Content Placeholder 1">
            <a:extLst>
              <a:ext uri="{FF2B5EF4-FFF2-40B4-BE49-F238E27FC236}">
                <a16:creationId xmlns:a16="http://schemas.microsoft.com/office/drawing/2014/main" id="{10261C34-1F0F-B347-9F61-A885190E0B76}"/>
              </a:ext>
            </a:extLst>
          </p:cNvPr>
          <p:cNvSpPr txBox="1">
            <a:spLocks/>
          </p:cNvSpPr>
          <p:nvPr/>
        </p:nvSpPr>
        <p:spPr>
          <a:xfrm>
            <a:off x="838200" y="1886803"/>
            <a:ext cx="8503920" cy="50092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pPr>
            <a:r>
              <a:rPr lang="en-US" sz="2100" dirty="0">
                <a:latin typeface="Segoe UI" panose="020B0502040204020203" pitchFamily="34" charset="0"/>
                <a:cs typeface="Segoe UI" panose="020B0502040204020203" pitchFamily="34" charset="0"/>
              </a:rPr>
              <a:t>Purpose of </a:t>
            </a:r>
            <a:r>
              <a:rPr lang="en-US" sz="2100" dirty="0" err="1">
                <a:latin typeface="Segoe UI" panose="020B0502040204020203" pitchFamily="34" charset="0"/>
                <a:cs typeface="Segoe UI" panose="020B0502040204020203" pitchFamily="34" charset="0"/>
              </a:rPr>
              <a:t>Rangefinding</a:t>
            </a:r>
            <a:r>
              <a:rPr lang="en-US" sz="2100" dirty="0">
                <a:latin typeface="Segoe UI" panose="020B0502040204020203" pitchFamily="34" charset="0"/>
                <a:cs typeface="Segoe UI" panose="020B0502040204020203" pitchFamily="34" charset="0"/>
              </a:rPr>
              <a:t>: </a:t>
            </a:r>
            <a:r>
              <a:rPr lang="en-US" sz="2100" dirty="0">
                <a:latin typeface="Segoe UI" panose="020B0502040204020203" pitchFamily="34" charset="0"/>
                <a:ea typeface="Calibri" panose="020F0502020204030204" pitchFamily="34" charset="0"/>
                <a:cs typeface="Segoe UI" panose="020B0502040204020203" pitchFamily="34" charset="0"/>
              </a:rPr>
              <a:t>Educators review and score student responses to set ranges for each of the rubric score points. </a:t>
            </a:r>
          </a:p>
          <a:p>
            <a:pPr lvl="1">
              <a:lnSpc>
                <a:spcPct val="107000"/>
              </a:lnSpc>
              <a:spcBef>
                <a:spcPts val="0"/>
              </a:spcBef>
              <a:spcAft>
                <a:spcPts val="800"/>
              </a:spcAft>
            </a:pPr>
            <a:r>
              <a:rPr lang="en-US" sz="1900" dirty="0">
                <a:latin typeface="Segoe UI" panose="020B0502040204020203" pitchFamily="34" charset="0"/>
                <a:ea typeface="Calibri" panose="020F0502020204030204" pitchFamily="34" charset="0"/>
                <a:cs typeface="Segoe UI" panose="020B0502040204020203" pitchFamily="34" charset="0"/>
              </a:rPr>
              <a:t>Opinion/Argument and Informative 10-point rubric </a:t>
            </a:r>
          </a:p>
          <a:p>
            <a:pPr lvl="2">
              <a:lnSpc>
                <a:spcPct val="107000"/>
              </a:lnSpc>
              <a:spcBef>
                <a:spcPts val="0"/>
              </a:spcBef>
              <a:spcAft>
                <a:spcPts val="800"/>
              </a:spcAft>
            </a:pPr>
            <a:r>
              <a:rPr lang="en-US" sz="1900" dirty="0">
                <a:latin typeface="Segoe UI" panose="020B0502040204020203" pitchFamily="34" charset="0"/>
                <a:ea typeface="Calibri" panose="020F0502020204030204" pitchFamily="34" charset="0"/>
                <a:cs typeface="Segoe UI" panose="020B0502040204020203" pitchFamily="34" charset="0"/>
              </a:rPr>
              <a:t>Focus, Purpose, and Organization 1-4</a:t>
            </a:r>
          </a:p>
          <a:p>
            <a:pPr lvl="2">
              <a:lnSpc>
                <a:spcPct val="107000"/>
              </a:lnSpc>
              <a:spcBef>
                <a:spcPts val="0"/>
              </a:spcBef>
              <a:spcAft>
                <a:spcPts val="800"/>
              </a:spcAft>
            </a:pPr>
            <a:r>
              <a:rPr lang="en-US" sz="1900" dirty="0">
                <a:latin typeface="Segoe UI" panose="020B0502040204020203" pitchFamily="34" charset="0"/>
                <a:ea typeface="Calibri" panose="020F0502020204030204" pitchFamily="34" charset="0"/>
                <a:cs typeface="Segoe UI" panose="020B0502040204020203" pitchFamily="34" charset="0"/>
              </a:rPr>
              <a:t>Evidence and Elaboration 1-4</a:t>
            </a:r>
          </a:p>
          <a:p>
            <a:pPr lvl="2">
              <a:lnSpc>
                <a:spcPct val="107000"/>
              </a:lnSpc>
              <a:spcBef>
                <a:spcPts val="0"/>
              </a:spcBef>
              <a:spcAft>
                <a:spcPts val="800"/>
              </a:spcAft>
            </a:pPr>
            <a:r>
              <a:rPr lang="en-US" sz="1900" dirty="0">
                <a:latin typeface="Segoe UI" panose="020B0502040204020203" pitchFamily="34" charset="0"/>
                <a:ea typeface="Calibri" panose="020F0502020204030204" pitchFamily="34" charset="0"/>
                <a:cs typeface="Segoe UI" panose="020B0502040204020203" pitchFamily="34" charset="0"/>
              </a:rPr>
              <a:t>Conventions 0-2</a:t>
            </a:r>
          </a:p>
          <a:p>
            <a:pPr lvl="1">
              <a:lnSpc>
                <a:spcPct val="107000"/>
              </a:lnSpc>
              <a:spcBef>
                <a:spcPts val="0"/>
              </a:spcBef>
              <a:spcAft>
                <a:spcPts val="800"/>
              </a:spcAft>
            </a:pPr>
            <a:r>
              <a:rPr lang="en-US" sz="1900" dirty="0">
                <a:latin typeface="Segoe UI" panose="020B0502040204020203" pitchFamily="34" charset="0"/>
                <a:ea typeface="Calibri" panose="020F0502020204030204" pitchFamily="34" charset="0"/>
                <a:cs typeface="Segoe UI" panose="020B0502040204020203" pitchFamily="34" charset="0"/>
              </a:rPr>
              <a:t>Narrative 10-point rubric </a:t>
            </a:r>
          </a:p>
          <a:p>
            <a:pPr lvl="2">
              <a:lnSpc>
                <a:spcPct val="107000"/>
              </a:lnSpc>
              <a:spcBef>
                <a:spcPts val="0"/>
              </a:spcBef>
              <a:spcAft>
                <a:spcPts val="800"/>
              </a:spcAft>
            </a:pPr>
            <a:r>
              <a:rPr lang="en-US" sz="1900" dirty="0">
                <a:latin typeface="Segoe UI" panose="020B0502040204020203" pitchFamily="34" charset="0"/>
                <a:ea typeface="Calibri" panose="020F0502020204030204" pitchFamily="34" charset="0"/>
                <a:cs typeface="Segoe UI" panose="020B0502040204020203" pitchFamily="34" charset="0"/>
              </a:rPr>
              <a:t>Organization 1-4</a:t>
            </a:r>
          </a:p>
          <a:p>
            <a:pPr lvl="2">
              <a:lnSpc>
                <a:spcPct val="107000"/>
              </a:lnSpc>
              <a:spcBef>
                <a:spcPts val="0"/>
              </a:spcBef>
              <a:spcAft>
                <a:spcPts val="800"/>
              </a:spcAft>
            </a:pPr>
            <a:r>
              <a:rPr lang="en-US" sz="1900" dirty="0">
                <a:latin typeface="Segoe UI" panose="020B0502040204020203" pitchFamily="34" charset="0"/>
                <a:ea typeface="Calibri" panose="020F0502020204030204" pitchFamily="34" charset="0"/>
                <a:cs typeface="Segoe UI" panose="020B0502040204020203" pitchFamily="34" charset="0"/>
              </a:rPr>
              <a:t>Development 1-4</a:t>
            </a:r>
          </a:p>
          <a:p>
            <a:pPr lvl="2">
              <a:lnSpc>
                <a:spcPct val="107000"/>
              </a:lnSpc>
              <a:spcBef>
                <a:spcPts val="0"/>
              </a:spcBef>
              <a:spcAft>
                <a:spcPts val="800"/>
              </a:spcAft>
            </a:pPr>
            <a:r>
              <a:rPr lang="en-US" sz="1900" dirty="0">
                <a:latin typeface="Segoe UI" panose="020B0502040204020203" pitchFamily="34" charset="0"/>
                <a:ea typeface="Calibri" panose="020F0502020204030204" pitchFamily="34" charset="0"/>
                <a:cs typeface="Segoe UI" panose="020B0502040204020203" pitchFamily="34" charset="0"/>
              </a:rPr>
              <a:t>Conventions 0-2</a:t>
            </a:r>
          </a:p>
          <a:p>
            <a:pPr marL="0" indent="0">
              <a:lnSpc>
                <a:spcPct val="107000"/>
              </a:lnSpc>
              <a:spcBef>
                <a:spcPts val="0"/>
              </a:spcBef>
              <a:spcAft>
                <a:spcPts val="800"/>
              </a:spcAft>
              <a:buFont typeface="Arial" panose="020B0604020202020204" pitchFamily="34" charset="0"/>
              <a:buNone/>
            </a:pPr>
            <a:endParaRPr lang="en-US" sz="2000" dirty="0">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4997364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err="1"/>
              <a:t>Rangefinding</a:t>
            </a:r>
            <a:endParaRPr lang="en-US" dirty="0"/>
          </a:p>
        </p:txBody>
      </p:sp>
      <p:sp>
        <p:nvSpPr>
          <p:cNvPr id="7" name="Content Placeholder 1">
            <a:extLst>
              <a:ext uri="{FF2B5EF4-FFF2-40B4-BE49-F238E27FC236}">
                <a16:creationId xmlns:a16="http://schemas.microsoft.com/office/drawing/2014/main" id="{10261C34-1F0F-B347-9F61-A885190E0B76}"/>
              </a:ext>
            </a:extLst>
          </p:cNvPr>
          <p:cNvSpPr txBox="1">
            <a:spLocks/>
          </p:cNvSpPr>
          <p:nvPr/>
        </p:nvSpPr>
        <p:spPr>
          <a:xfrm>
            <a:off x="838200" y="1848703"/>
            <a:ext cx="8503920" cy="50092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pPr>
            <a:endParaRPr lang="en-US" sz="2000" dirty="0">
              <a:latin typeface="Segoe UI" panose="020B0502040204020203" pitchFamily="34" charset="0"/>
              <a:ea typeface="Calibri" panose="020F0502020204030204" pitchFamily="34" charset="0"/>
              <a:cs typeface="Segoe UI" panose="020B0502040204020203" pitchFamily="34" charset="0"/>
            </a:endParaRPr>
          </a:p>
          <a:p>
            <a:pPr>
              <a:lnSpc>
                <a:spcPct val="107000"/>
              </a:lnSpc>
              <a:spcBef>
                <a:spcPts val="0"/>
              </a:spcBef>
              <a:spcAft>
                <a:spcPts val="800"/>
              </a:spcAft>
            </a:pPr>
            <a:r>
              <a:rPr lang="en-US" sz="2100" dirty="0" err="1">
                <a:latin typeface="Segoe UI" panose="020B0502040204020203" pitchFamily="34" charset="0"/>
                <a:cs typeface="Segoe UI" panose="020B0502040204020203" pitchFamily="34" charset="0"/>
              </a:rPr>
              <a:t>Rangefinding</a:t>
            </a:r>
            <a:r>
              <a:rPr lang="en-US" sz="2100" dirty="0">
                <a:latin typeface="Segoe UI" panose="020B0502040204020203" pitchFamily="34" charset="0"/>
                <a:cs typeface="Segoe UI" panose="020B0502040204020203" pitchFamily="34" charset="0"/>
              </a:rPr>
              <a:t>  </a:t>
            </a:r>
          </a:p>
          <a:p>
            <a:pPr lvl="1">
              <a:lnSpc>
                <a:spcPct val="107000"/>
              </a:lnSpc>
              <a:spcBef>
                <a:spcPts val="0"/>
              </a:spcBef>
              <a:spcAft>
                <a:spcPts val="800"/>
              </a:spcAft>
            </a:pPr>
            <a:r>
              <a:rPr lang="en-US" sz="1900" dirty="0">
                <a:latin typeface="Segoe UI" panose="020B0502040204020203" pitchFamily="34" charset="0"/>
                <a:cs typeface="Segoe UI" panose="020B0502040204020203" pitchFamily="34" charset="0"/>
              </a:rPr>
              <a:t>Grade-specific groups </a:t>
            </a:r>
          </a:p>
          <a:p>
            <a:pPr lvl="1">
              <a:lnSpc>
                <a:spcPct val="107000"/>
              </a:lnSpc>
              <a:spcBef>
                <a:spcPts val="0"/>
              </a:spcBef>
              <a:spcAft>
                <a:spcPts val="800"/>
              </a:spcAft>
            </a:pPr>
            <a:r>
              <a:rPr lang="en-US" sz="1900" dirty="0">
                <a:latin typeface="Segoe UI" panose="020B0502040204020203" pitchFamily="34" charset="0"/>
                <a:cs typeface="Segoe UI" panose="020B0502040204020203" pitchFamily="34" charset="0"/>
              </a:rPr>
              <a:t>Educators from each state will participate</a:t>
            </a:r>
          </a:p>
          <a:p>
            <a:pPr lvl="1">
              <a:lnSpc>
                <a:spcPct val="107000"/>
              </a:lnSpc>
              <a:spcBef>
                <a:spcPts val="0"/>
              </a:spcBef>
              <a:spcAft>
                <a:spcPts val="800"/>
              </a:spcAft>
            </a:pPr>
            <a:r>
              <a:rPr lang="en-US" sz="1900" dirty="0">
                <a:latin typeface="Segoe UI" panose="020B0502040204020203" pitchFamily="34" charset="0"/>
                <a:cs typeface="Segoe UI" panose="020B0502040204020203" pitchFamily="34" charset="0"/>
              </a:rPr>
              <a:t>January 22-26, 2024 </a:t>
            </a:r>
          </a:p>
        </p:txBody>
      </p:sp>
      <p:pic>
        <p:nvPicPr>
          <p:cNvPr id="4" name="Picture 3">
            <a:extLst>
              <a:ext uri="{FF2B5EF4-FFF2-40B4-BE49-F238E27FC236}">
                <a16:creationId xmlns:a16="http://schemas.microsoft.com/office/drawing/2014/main" id="{B64A42A7-E7FF-0ABC-29AF-63EEA1B3E93A}"/>
              </a:ext>
            </a:extLst>
          </p:cNvPr>
          <p:cNvPicPr>
            <a:picLocks noChangeAspect="1"/>
          </p:cNvPicPr>
          <p:nvPr/>
        </p:nvPicPr>
        <p:blipFill>
          <a:blip r:embed="rId3"/>
          <a:stretch>
            <a:fillRect/>
          </a:stretch>
        </p:blipFill>
        <p:spPr>
          <a:xfrm>
            <a:off x="6019800" y="3352800"/>
            <a:ext cx="152400" cy="152400"/>
          </a:xfrm>
          <a:prstGeom prst="rect">
            <a:avLst/>
          </a:prstGeom>
        </p:spPr>
      </p:pic>
    </p:spTree>
    <p:extLst>
      <p:ext uri="{BB962C8B-B14F-4D97-AF65-F5344CB8AC3E}">
        <p14:creationId xmlns:p14="http://schemas.microsoft.com/office/powerpoint/2010/main" val="1284563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F195-20F3-EE45-46B3-105A20CC568C}"/>
              </a:ext>
            </a:extLst>
          </p:cNvPr>
          <p:cNvSpPr>
            <a:spLocks noGrp="1"/>
          </p:cNvSpPr>
          <p:nvPr>
            <p:ph type="title"/>
          </p:nvPr>
        </p:nvSpPr>
        <p:spPr/>
        <p:txBody>
          <a:bodyPr/>
          <a:lstStyle/>
          <a:p>
            <a:r>
              <a:rPr lang="en-US" dirty="0" err="1"/>
              <a:t>Rangefinding</a:t>
            </a:r>
            <a:endParaRPr lang="en-US" dirty="0"/>
          </a:p>
        </p:txBody>
      </p:sp>
      <p:sp>
        <p:nvSpPr>
          <p:cNvPr id="3" name="Content Placeholder 2">
            <a:extLst>
              <a:ext uri="{FF2B5EF4-FFF2-40B4-BE49-F238E27FC236}">
                <a16:creationId xmlns:a16="http://schemas.microsoft.com/office/drawing/2014/main" id="{90C8E41A-914C-579E-9C8B-BFC6723643E2}"/>
              </a:ext>
            </a:extLst>
          </p:cNvPr>
          <p:cNvSpPr>
            <a:spLocks noGrp="1"/>
          </p:cNvSpPr>
          <p:nvPr>
            <p:ph idx="1"/>
          </p:nvPr>
        </p:nvSpPr>
        <p:spPr/>
        <p:txBody>
          <a:bodyPr/>
          <a:lstStyle/>
          <a:p>
            <a:r>
              <a:rPr lang="en-US" dirty="0"/>
              <a:t>Educators will receive training on rubrics, prompts, and current spring 2023 anchors to ground them in scoring criteria</a:t>
            </a:r>
          </a:p>
          <a:p>
            <a:r>
              <a:rPr lang="en-US" dirty="0"/>
              <a:t>Each committee will then review the new prompts and passages to develop anchor sets </a:t>
            </a:r>
          </a:p>
          <a:p>
            <a:r>
              <a:rPr lang="en-US" dirty="0"/>
              <a:t>The anchor sets will be used as a guide to develop specific practice sets, two qualifying sets, and validity responses for each prompt.</a:t>
            </a:r>
          </a:p>
        </p:txBody>
      </p:sp>
    </p:spTree>
    <p:extLst>
      <p:ext uri="{BB962C8B-B14F-4D97-AF65-F5344CB8AC3E}">
        <p14:creationId xmlns:p14="http://schemas.microsoft.com/office/powerpoint/2010/main" val="31467693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Spring 2024 Writing Window</a:t>
            </a:r>
          </a:p>
        </p:txBody>
      </p:sp>
      <p:sp>
        <p:nvSpPr>
          <p:cNvPr id="7" name="Content Placeholder 1">
            <a:extLst>
              <a:ext uri="{FF2B5EF4-FFF2-40B4-BE49-F238E27FC236}">
                <a16:creationId xmlns:a16="http://schemas.microsoft.com/office/drawing/2014/main" id="{2D7DEDD4-09DA-824A-B957-0FA43262D976}"/>
              </a:ext>
            </a:extLst>
          </p:cNvPr>
          <p:cNvSpPr txBox="1">
            <a:spLocks/>
          </p:cNvSpPr>
          <p:nvPr/>
        </p:nvSpPr>
        <p:spPr>
          <a:xfrm>
            <a:off x="838200" y="1848703"/>
            <a:ext cx="8503920" cy="50092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Segoe UI" panose="020B0502040204020203" pitchFamily="34" charset="0"/>
                <a:cs typeface="Segoe UI" panose="020B0502040204020203" pitchFamily="34" charset="0"/>
              </a:rPr>
              <a:t>Early SP24 Writing Window</a:t>
            </a:r>
          </a:p>
          <a:p>
            <a:pPr lvl="1"/>
            <a:r>
              <a:rPr lang="en-US" sz="1900" dirty="0">
                <a:latin typeface="Segoe UI" panose="020B0502040204020203" pitchFamily="34" charset="0"/>
                <a:cs typeface="Segoe UI" panose="020B0502040204020203" pitchFamily="34" charset="0"/>
              </a:rPr>
              <a:t>March 4-15</a:t>
            </a:r>
          </a:p>
          <a:p>
            <a:pPr lvl="1"/>
            <a:r>
              <a:rPr lang="en-US" sz="1900" dirty="0">
                <a:latin typeface="Segoe UI" panose="020B0502040204020203" pitchFamily="34" charset="0"/>
                <a:cs typeface="Segoe UI" panose="020B0502040204020203" pitchFamily="34" charset="0"/>
              </a:rPr>
              <a:t>New prompts will be administered and used operationally</a:t>
            </a:r>
          </a:p>
          <a:p>
            <a:pPr lvl="1"/>
            <a:r>
              <a:rPr lang="en-US" sz="1900" dirty="0">
                <a:latin typeface="Segoe UI" panose="020B0502040204020203" pitchFamily="34" charset="0"/>
                <a:cs typeface="Segoe UI" panose="020B0502040204020203" pitchFamily="34" charset="0"/>
              </a:rPr>
              <a:t>Every student will receive 1 writing item/prompt, randomly assigned</a:t>
            </a:r>
          </a:p>
          <a:p>
            <a:pPr lvl="1"/>
            <a:r>
              <a:rPr lang="en-US" sz="1900" dirty="0">
                <a:latin typeface="Segoe UI" panose="020B0502040204020203" pitchFamily="34" charset="0"/>
                <a:cs typeface="Segoe UI" panose="020B0502040204020203" pitchFamily="34" charset="0"/>
              </a:rPr>
              <a:t>Every student will take the writing prompt during the March 4-15 window</a:t>
            </a:r>
          </a:p>
          <a:p>
            <a:pPr lvl="1"/>
            <a:r>
              <a:rPr lang="en-US" sz="1900" dirty="0">
                <a:latin typeface="Segoe UI" panose="020B0502040204020203" pitchFamily="34" charset="0"/>
                <a:cs typeface="Segoe UI" panose="020B0502040204020203" pitchFamily="34" charset="0"/>
              </a:rPr>
              <a:t>Following the window, all responses will be </a:t>
            </a:r>
            <a:r>
              <a:rPr lang="en-US" sz="1900" dirty="0" err="1">
                <a:latin typeface="Segoe UI" panose="020B0502040204020203" pitchFamily="34" charset="0"/>
                <a:cs typeface="Segoe UI" panose="020B0502040204020203" pitchFamily="34" charset="0"/>
              </a:rPr>
              <a:t>handscored</a:t>
            </a:r>
            <a:endParaRPr lang="en-US" sz="1900" dirty="0">
              <a:latin typeface="Segoe UI" panose="020B0502040204020203" pitchFamily="34" charset="0"/>
              <a:cs typeface="Segoe UI" panose="020B0502040204020203" pitchFamily="34" charset="0"/>
            </a:endParaRPr>
          </a:p>
          <a:p>
            <a:pPr lvl="2"/>
            <a:r>
              <a:rPr lang="en-US" sz="1900" dirty="0" err="1">
                <a:latin typeface="Segoe UI" panose="020B0502040204020203" pitchFamily="34" charset="0"/>
                <a:cs typeface="Segoe UI" panose="020B0502040204020203" pitchFamily="34" charset="0"/>
              </a:rPr>
              <a:t>Handscoring</a:t>
            </a:r>
            <a:r>
              <a:rPr lang="en-US" sz="1900" dirty="0">
                <a:latin typeface="Segoe UI" panose="020B0502040204020203" pitchFamily="34" charset="0"/>
                <a:cs typeface="Segoe UI" panose="020B0502040204020203" pitchFamily="34" charset="0"/>
              </a:rPr>
              <a:t> data will be used to train the engine so machine scoring will be available for the SP25 summative administration</a:t>
            </a:r>
          </a:p>
          <a:p>
            <a:pPr lvl="1"/>
            <a:r>
              <a:rPr lang="en-US" sz="1900" dirty="0">
                <a:latin typeface="Segoe UI" panose="020B0502040204020203" pitchFamily="34" charset="0"/>
                <a:cs typeface="Segoe UI" panose="020B0502040204020203" pitchFamily="34" charset="0"/>
              </a:rPr>
              <a:t>During the regular SP24 testing window (April 1 – June 7) students will not take a writing prompt. They will only take reading, math, and science.</a:t>
            </a:r>
          </a:p>
          <a:p>
            <a:pPr lvl="1"/>
            <a:r>
              <a:rPr lang="en-US" sz="1900" dirty="0">
                <a:latin typeface="Segoe UI" panose="020B0502040204020203" pitchFamily="34" charset="0"/>
                <a:cs typeface="Segoe UI" panose="020B0502040204020203" pitchFamily="34" charset="0"/>
              </a:rPr>
              <a:t>The March 4-15 writing window will be used for operational and scoring purposes </a:t>
            </a:r>
          </a:p>
          <a:p>
            <a:pPr marL="0" indent="0">
              <a:buFont typeface="Arial" panose="020B0604020202020204" pitchFamily="34" charset="0"/>
              <a:buNone/>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949412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7520-AB50-4865-C31E-94B358A97418}"/>
              </a:ext>
            </a:extLst>
          </p:cNvPr>
          <p:cNvSpPr>
            <a:spLocks noGrp="1"/>
          </p:cNvSpPr>
          <p:nvPr>
            <p:ph type="title"/>
          </p:nvPr>
        </p:nvSpPr>
        <p:spPr/>
        <p:txBody>
          <a:bodyPr/>
          <a:lstStyle/>
          <a:p>
            <a:r>
              <a:rPr lang="en-US" dirty="0" err="1"/>
              <a:t>Handscoring</a:t>
            </a:r>
            <a:endParaRPr lang="en-US" dirty="0"/>
          </a:p>
        </p:txBody>
      </p:sp>
      <p:sp>
        <p:nvSpPr>
          <p:cNvPr id="3" name="Content Placeholder 2">
            <a:extLst>
              <a:ext uri="{FF2B5EF4-FFF2-40B4-BE49-F238E27FC236}">
                <a16:creationId xmlns:a16="http://schemas.microsoft.com/office/drawing/2014/main" id="{2B594731-7454-ED31-A214-A9AA84018067}"/>
              </a:ext>
            </a:extLst>
          </p:cNvPr>
          <p:cNvSpPr>
            <a:spLocks noGrp="1"/>
          </p:cNvSpPr>
          <p:nvPr>
            <p:ph idx="1"/>
          </p:nvPr>
        </p:nvSpPr>
        <p:spPr/>
        <p:txBody>
          <a:bodyPr/>
          <a:lstStyle/>
          <a:p>
            <a:r>
              <a:rPr lang="en-US" dirty="0"/>
              <a:t>The week following the spring writing window, MI will review responses and include additional student responses to the training materials to fill out the responses specifically for high score points which is anticipated</a:t>
            </a:r>
          </a:p>
          <a:p>
            <a:r>
              <a:rPr lang="en-US" dirty="0"/>
              <a:t>Responses will be double scored with 100% resolution on non-exact scores</a:t>
            </a:r>
          </a:p>
          <a:p>
            <a:r>
              <a:rPr lang="en-US" dirty="0" err="1"/>
              <a:t>Handscoring</a:t>
            </a:r>
            <a:r>
              <a:rPr lang="en-US" dirty="0"/>
              <a:t> data will be used to create scoring models for automated scoring going forward </a:t>
            </a:r>
          </a:p>
        </p:txBody>
      </p:sp>
    </p:spTree>
    <p:extLst>
      <p:ext uri="{BB962C8B-B14F-4D97-AF65-F5344CB8AC3E}">
        <p14:creationId xmlns:p14="http://schemas.microsoft.com/office/powerpoint/2010/main" val="17068980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DD00-7596-DEBE-AE8E-51BE50354B04}"/>
              </a:ext>
            </a:extLst>
          </p:cNvPr>
          <p:cNvSpPr>
            <a:spLocks noGrp="1"/>
          </p:cNvSpPr>
          <p:nvPr>
            <p:ph type="ctrTitle"/>
          </p:nvPr>
        </p:nvSpPr>
        <p:spPr>
          <a:xfrm>
            <a:off x="4256067" y="1423395"/>
            <a:ext cx="6924973" cy="2387600"/>
          </a:xfrm>
        </p:spPr>
        <p:txBody>
          <a:bodyPr>
            <a:normAutofit/>
          </a:bodyPr>
          <a:lstStyle/>
          <a:p>
            <a:br>
              <a:rPr lang="en-US" b="1" dirty="0"/>
            </a:br>
            <a:r>
              <a:rPr lang="en-US" sz="7200" b="1" dirty="0"/>
              <a:t>Questions?</a:t>
            </a:r>
          </a:p>
        </p:txBody>
      </p:sp>
      <p:pic>
        <p:nvPicPr>
          <p:cNvPr id="6" name="Picture 5" descr="A picture containing text, clipart&#10;&#10;Description automatically generated">
            <a:extLst>
              <a:ext uri="{FF2B5EF4-FFF2-40B4-BE49-F238E27FC236}">
                <a16:creationId xmlns:a16="http://schemas.microsoft.com/office/drawing/2014/main" id="{3E2D039A-D991-64F1-E7B8-17DAF8796B23}"/>
              </a:ext>
            </a:extLst>
          </p:cNvPr>
          <p:cNvPicPr>
            <a:picLocks noChangeAspect="1"/>
          </p:cNvPicPr>
          <p:nvPr/>
        </p:nvPicPr>
        <p:blipFill>
          <a:blip r:embed="rId3"/>
          <a:stretch>
            <a:fillRect/>
          </a:stretch>
        </p:blipFill>
        <p:spPr>
          <a:xfrm>
            <a:off x="3970507" y="6195656"/>
            <a:ext cx="1243043" cy="366450"/>
          </a:xfrm>
          <a:prstGeom prst="rect">
            <a:avLst/>
          </a:prstGeom>
        </p:spPr>
      </p:pic>
    </p:spTree>
    <p:extLst>
      <p:ext uri="{BB962C8B-B14F-4D97-AF65-F5344CB8AC3E}">
        <p14:creationId xmlns:p14="http://schemas.microsoft.com/office/powerpoint/2010/main" val="79717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707993E-06B7-48F9-9DB1-A572111357C0}"/>
              </a:ext>
            </a:extLst>
          </p:cNvPr>
          <p:cNvSpPr>
            <a:spLocks noGrp="1"/>
          </p:cNvSpPr>
          <p:nvPr>
            <p:ph type="title"/>
          </p:nvPr>
        </p:nvSpPr>
        <p:spPr>
          <a:xfrm>
            <a:off x="1033855" y="-20987"/>
            <a:ext cx="10253270" cy="1469542"/>
          </a:xfrm>
        </p:spPr>
        <p:txBody>
          <a:bodyPr anchor="b">
            <a:normAutofit/>
          </a:bodyPr>
          <a:lstStyle/>
          <a:p>
            <a:r>
              <a:rPr lang="en-US" sz="5000" b="1" dirty="0"/>
              <a:t>Annual Test Security Assurances</a:t>
            </a:r>
          </a:p>
        </p:txBody>
      </p:sp>
      <p:sp>
        <p:nvSpPr>
          <p:cNvPr id="3" name="Content Placeholder 2">
            <a:extLst>
              <a:ext uri="{FF2B5EF4-FFF2-40B4-BE49-F238E27FC236}">
                <a16:creationId xmlns:a16="http://schemas.microsoft.com/office/drawing/2014/main" id="{A447F692-FB9A-997C-8868-0E11A38FD8F8}"/>
              </a:ext>
            </a:extLst>
          </p:cNvPr>
          <p:cNvSpPr>
            <a:spLocks noGrp="1"/>
          </p:cNvSpPr>
          <p:nvPr>
            <p:ph idx="1"/>
          </p:nvPr>
        </p:nvSpPr>
        <p:spPr>
          <a:xfrm>
            <a:off x="253146" y="1873846"/>
            <a:ext cx="11685708" cy="4584020"/>
          </a:xfrm>
        </p:spPr>
        <p:txBody>
          <a:bodyPr anchor="t">
            <a:normAutofit fontScale="62500" lnSpcReduction="20000"/>
          </a:bodyPr>
          <a:lstStyle/>
          <a:p>
            <a:pPr>
              <a:lnSpc>
                <a:spcPct val="128000"/>
              </a:lnSpc>
            </a:pPr>
            <a:r>
              <a:rPr lang="en-US" sz="3600" b="1" dirty="0">
                <a:latin typeface="Segoe UI" panose="020B0502040204020203" pitchFamily="34" charset="0"/>
                <a:cs typeface="Segoe UI" panose="020B0502040204020203" pitchFamily="34" charset="0"/>
                <a:hlinkClick r:id="rId3"/>
              </a:rPr>
              <a:t>Affirmation of Test Security for Proctors/Test Administrators</a:t>
            </a:r>
            <a:endParaRPr lang="en-US" sz="3600" b="1" dirty="0">
              <a:latin typeface="Segoe UI" panose="020B0502040204020203" pitchFamily="34" charset="0"/>
              <a:cs typeface="Segoe UI" panose="020B0502040204020203" pitchFamily="34" charset="0"/>
            </a:endParaRPr>
          </a:p>
          <a:p>
            <a:pPr marL="682625" lvl="1" indent="-231775">
              <a:lnSpc>
                <a:spcPct val="128000"/>
              </a:lnSpc>
              <a:spcBef>
                <a:spcPts val="300"/>
              </a:spcBef>
            </a:pPr>
            <a:r>
              <a:rPr lang="en-US" sz="2900" dirty="0">
                <a:latin typeface="Segoe UI" panose="020B0502040204020203" pitchFamily="34" charset="0"/>
                <a:cs typeface="Segoe UI" panose="020B0502040204020203" pitchFamily="34" charset="0"/>
              </a:rPr>
              <a:t>Test administrators/testing staff annually verify that they have read, understand and will abide by NHED test security policies and procedures. This form is kept on file at the district or building level and make available during assessment monitoring.</a:t>
            </a:r>
          </a:p>
          <a:p>
            <a:pPr marL="682625" lvl="2" indent="-231775">
              <a:lnSpc>
                <a:spcPct val="128000"/>
              </a:lnSpc>
              <a:spcBef>
                <a:spcPts val="300"/>
              </a:spcBef>
            </a:pPr>
            <a:r>
              <a:rPr lang="en-US" sz="2900" dirty="0">
                <a:latin typeface="Segoe UI" panose="020B0502040204020203" pitchFamily="34" charset="0"/>
                <a:cs typeface="Segoe UI" panose="020B0502040204020203" pitchFamily="34" charset="0"/>
              </a:rPr>
              <a:t>Policies and procedures are included in the </a:t>
            </a:r>
            <a:r>
              <a:rPr lang="en-US" sz="2900" dirty="0">
                <a:latin typeface="Segoe UI" panose="020B0502040204020203" pitchFamily="34" charset="0"/>
                <a:cs typeface="Segoe UI" panose="020B0502040204020203" pitchFamily="34" charset="0"/>
                <a:hlinkClick r:id="rId4"/>
              </a:rPr>
              <a:t>NHED Assessment Policies and Procedures Manual </a:t>
            </a:r>
            <a:r>
              <a:rPr lang="en-US" sz="2900" dirty="0">
                <a:latin typeface="Segoe UI" panose="020B0502040204020203" pitchFamily="34" charset="0"/>
                <a:cs typeface="Segoe UI" panose="020B0502040204020203" pitchFamily="34" charset="0"/>
              </a:rPr>
              <a:t>and each Test Administration Manual.</a:t>
            </a:r>
          </a:p>
          <a:p>
            <a:pPr>
              <a:lnSpc>
                <a:spcPct val="128000"/>
              </a:lnSpc>
            </a:pPr>
            <a:r>
              <a:rPr lang="en-US" sz="3600" b="1" dirty="0">
                <a:latin typeface="Segoe UI" panose="020B0502040204020203" pitchFamily="34" charset="0"/>
                <a:cs typeface="Segoe UI" panose="020B0502040204020203" pitchFamily="34" charset="0"/>
                <a:hlinkClick r:id="rId5"/>
              </a:rPr>
              <a:t>Affirmation of Test Security for Building Principals</a:t>
            </a:r>
            <a:endParaRPr lang="en-US" sz="3600" b="1" dirty="0">
              <a:latin typeface="Segoe UI" panose="020B0502040204020203" pitchFamily="34" charset="0"/>
              <a:cs typeface="Segoe UI" panose="020B0502040204020203" pitchFamily="34" charset="0"/>
            </a:endParaRPr>
          </a:p>
          <a:p>
            <a:pPr lvl="1">
              <a:lnSpc>
                <a:spcPct val="128000"/>
              </a:lnSpc>
              <a:spcBef>
                <a:spcPts val="300"/>
              </a:spcBef>
            </a:pPr>
            <a:r>
              <a:rPr lang="en-US" sz="2900" dirty="0">
                <a:latin typeface="Segoe UI" panose="020B0502040204020203" pitchFamily="34" charset="0"/>
                <a:cs typeface="Segoe UI" panose="020B0502040204020203" pitchFamily="34" charset="0"/>
              </a:rPr>
              <a:t>Building principals, including charter school leaders, annually verify that all testing staff have or will read, understand, and will abide by NHED test security policies and procedures. This form must be signed and returned to </a:t>
            </a:r>
            <a:r>
              <a:rPr lang="en-US" sz="2900" dirty="0">
                <a:latin typeface="Segoe UI" panose="020B0502040204020203" pitchFamily="34" charset="0"/>
                <a:cs typeface="Segoe UI" panose="020B0502040204020203" pitchFamily="34" charset="0"/>
                <a:hlinkClick r:id="rId6"/>
              </a:rPr>
              <a:t>Assessment@doe.nh.gov</a:t>
            </a:r>
            <a:r>
              <a:rPr lang="en-US" sz="2900" dirty="0">
                <a:latin typeface="Segoe UI" panose="020B0502040204020203" pitchFamily="34" charset="0"/>
                <a:cs typeface="Segoe UI" panose="020B0502040204020203" pitchFamily="34" charset="0"/>
              </a:rPr>
              <a:t>.</a:t>
            </a:r>
          </a:p>
          <a:p>
            <a:pPr lvl="1">
              <a:lnSpc>
                <a:spcPct val="128000"/>
              </a:lnSpc>
              <a:spcBef>
                <a:spcPts val="300"/>
              </a:spcBef>
            </a:pPr>
            <a:r>
              <a:rPr lang="en-US" sz="2900" dirty="0">
                <a:latin typeface="Segoe UI" panose="020B0502040204020203" pitchFamily="34" charset="0"/>
                <a:cs typeface="Segoe UI" panose="020B0502040204020203" pitchFamily="34" charset="0"/>
              </a:rPr>
              <a:t>Building principals only need to sign one form per school year for all statewide assessments: NH SAS, New Hampshire’s SAT School Day, DLM Alternate Assessment, WIDA ACCESS/Alternate ACCESS, English Language Proficiency test.</a:t>
            </a:r>
          </a:p>
          <a:p>
            <a:pPr lvl="1">
              <a:lnSpc>
                <a:spcPct val="128000"/>
              </a:lnSpc>
            </a:pPr>
            <a:endParaRPr lang="en-US" sz="3200" dirty="0">
              <a:latin typeface="Segoe UI" panose="020B0502040204020203" pitchFamily="34" charset="0"/>
              <a:cs typeface="Segoe UI" panose="020B0502040204020203" pitchFamily="34" charset="0"/>
            </a:endParaRPr>
          </a:p>
          <a:p>
            <a:pPr lvl="1">
              <a:lnSpc>
                <a:spcPct val="128000"/>
              </a:lnSpc>
            </a:pPr>
            <a:endParaRPr lang="en-US" sz="3200" dirty="0">
              <a:latin typeface="Segoe UI" panose="020B0502040204020203" pitchFamily="34" charset="0"/>
              <a:cs typeface="Segoe UI" panose="020B0502040204020203" pitchFamily="34" charset="0"/>
            </a:endParaRPr>
          </a:p>
          <a:p>
            <a:pPr marL="457200" lvl="1" indent="0">
              <a:lnSpc>
                <a:spcPct val="128000"/>
              </a:lnSpc>
              <a:buNone/>
            </a:pPr>
            <a:endParaRPr lang="en-US" sz="3200" dirty="0">
              <a:latin typeface="Segoe UI" panose="020B0502040204020203" pitchFamily="34" charset="0"/>
              <a:cs typeface="Segoe UI" panose="020B0502040204020203" pitchFamily="34" charset="0"/>
            </a:endParaRPr>
          </a:p>
          <a:p>
            <a:pPr marL="0" indent="0">
              <a:lnSpc>
                <a:spcPct val="128000"/>
              </a:lnSpc>
              <a:buNone/>
            </a:pPr>
            <a:endParaRPr lang="en-US" sz="3600" dirty="0">
              <a:latin typeface="Segoe UI" panose="020B0502040204020203" pitchFamily="34" charset="0"/>
              <a:cs typeface="Segoe UI" panose="020B0502040204020203" pitchFamily="34" charset="0"/>
            </a:endParaRPr>
          </a:p>
          <a:p>
            <a:endParaRPr lang="en-US" dirty="0"/>
          </a:p>
          <a:p>
            <a:endParaRPr lang="en-US" dirty="0"/>
          </a:p>
          <a:p>
            <a:endParaRPr lang="en-US" sz="2000" dirty="0"/>
          </a:p>
        </p:txBody>
      </p:sp>
    </p:spTree>
    <p:extLst>
      <p:ext uri="{BB962C8B-B14F-4D97-AF65-F5344CB8AC3E}">
        <p14:creationId xmlns:p14="http://schemas.microsoft.com/office/powerpoint/2010/main" val="28492186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917-D833-3B47-DE82-6308EE62B084}"/>
              </a:ext>
            </a:extLst>
          </p:cNvPr>
          <p:cNvSpPr>
            <a:spLocks noGrp="1"/>
          </p:cNvSpPr>
          <p:nvPr>
            <p:ph type="ctrTitle"/>
          </p:nvPr>
        </p:nvSpPr>
        <p:spPr/>
        <p:txBody>
          <a:bodyPr>
            <a:normAutofit/>
          </a:bodyPr>
          <a:lstStyle/>
          <a:p>
            <a:r>
              <a:rPr lang="en-US" dirty="0"/>
              <a:t>Family Portal</a:t>
            </a:r>
          </a:p>
        </p:txBody>
      </p:sp>
      <p:sp>
        <p:nvSpPr>
          <p:cNvPr id="3" name="Subtitle 2">
            <a:extLst>
              <a:ext uri="{FF2B5EF4-FFF2-40B4-BE49-F238E27FC236}">
                <a16:creationId xmlns:a16="http://schemas.microsoft.com/office/drawing/2014/main" id="{881070E3-4362-5036-617B-6AF62DBF39D6}"/>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E09A28A9-C753-D869-95D6-F10C52F9DD9B}"/>
              </a:ext>
            </a:extLst>
          </p:cNvPr>
          <p:cNvSpPr>
            <a:spLocks noGrp="1"/>
          </p:cNvSpPr>
          <p:nvPr>
            <p:ph type="body" sz="quarter" idx="10"/>
          </p:nvPr>
        </p:nvSpPr>
        <p:spPr/>
        <p:txBody>
          <a:bodyPr/>
          <a:lstStyle/>
          <a:p>
            <a:r>
              <a:rPr lang="en-US" dirty="0"/>
              <a:t>Tom Glorfield, Cambium Assessment, Inc.</a:t>
            </a:r>
          </a:p>
        </p:txBody>
      </p:sp>
    </p:spTree>
    <p:extLst>
      <p:ext uri="{BB962C8B-B14F-4D97-AF65-F5344CB8AC3E}">
        <p14:creationId xmlns:p14="http://schemas.microsoft.com/office/powerpoint/2010/main" val="4852091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Family Portal Login Page</a:t>
            </a:r>
          </a:p>
        </p:txBody>
      </p:sp>
      <p:pic>
        <p:nvPicPr>
          <p:cNvPr id="4" name="Picture 3">
            <a:extLst>
              <a:ext uri="{FF2B5EF4-FFF2-40B4-BE49-F238E27FC236}">
                <a16:creationId xmlns:a16="http://schemas.microsoft.com/office/drawing/2014/main" id="{C5052BB0-E322-CA42-BC7A-BF9B7BF128ED}"/>
              </a:ext>
            </a:extLst>
          </p:cNvPr>
          <p:cNvPicPr>
            <a:picLocks noChangeAspect="1"/>
          </p:cNvPicPr>
          <p:nvPr/>
        </p:nvPicPr>
        <p:blipFill>
          <a:blip r:embed="rId3"/>
          <a:stretch>
            <a:fillRect/>
          </a:stretch>
        </p:blipFill>
        <p:spPr>
          <a:xfrm>
            <a:off x="3369714" y="2047190"/>
            <a:ext cx="4827219" cy="3896410"/>
          </a:xfrm>
          <a:prstGeom prst="rect">
            <a:avLst/>
          </a:prstGeom>
        </p:spPr>
      </p:pic>
    </p:spTree>
    <p:extLst>
      <p:ext uri="{BB962C8B-B14F-4D97-AF65-F5344CB8AC3E}">
        <p14:creationId xmlns:p14="http://schemas.microsoft.com/office/powerpoint/2010/main" val="4260573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301-11CC-B535-5721-C831547E6E36}"/>
              </a:ext>
            </a:extLst>
          </p:cNvPr>
          <p:cNvSpPr>
            <a:spLocks noGrp="1"/>
          </p:cNvSpPr>
          <p:nvPr>
            <p:ph type="title"/>
          </p:nvPr>
        </p:nvSpPr>
        <p:spPr/>
        <p:txBody>
          <a:bodyPr/>
          <a:lstStyle/>
          <a:p>
            <a:r>
              <a:rPr lang="en-US" dirty="0"/>
              <a:t>Results Page</a:t>
            </a:r>
          </a:p>
        </p:txBody>
      </p:sp>
      <p:pic>
        <p:nvPicPr>
          <p:cNvPr id="5" name="Picture 4">
            <a:extLst>
              <a:ext uri="{FF2B5EF4-FFF2-40B4-BE49-F238E27FC236}">
                <a16:creationId xmlns:a16="http://schemas.microsoft.com/office/drawing/2014/main" id="{E66C4831-3859-B044-9B52-D516F4EFFCA8}"/>
              </a:ext>
            </a:extLst>
          </p:cNvPr>
          <p:cNvPicPr>
            <a:picLocks noChangeAspect="1"/>
          </p:cNvPicPr>
          <p:nvPr/>
        </p:nvPicPr>
        <p:blipFill>
          <a:blip r:embed="rId3"/>
          <a:stretch>
            <a:fillRect/>
          </a:stretch>
        </p:blipFill>
        <p:spPr>
          <a:xfrm>
            <a:off x="3064819" y="2006600"/>
            <a:ext cx="6062362" cy="3937862"/>
          </a:xfrm>
          <a:prstGeom prst="rect">
            <a:avLst/>
          </a:prstGeom>
          <a:ln>
            <a:solidFill>
              <a:schemeClr val="accent6">
                <a:lumMod val="75000"/>
              </a:schemeClr>
            </a:solidFill>
          </a:ln>
        </p:spPr>
      </p:pic>
    </p:spTree>
    <p:extLst>
      <p:ext uri="{BB962C8B-B14F-4D97-AF65-F5344CB8AC3E}">
        <p14:creationId xmlns:p14="http://schemas.microsoft.com/office/powerpoint/2010/main" val="29892600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DD00-7596-DEBE-AE8E-51BE50354B04}"/>
              </a:ext>
            </a:extLst>
          </p:cNvPr>
          <p:cNvSpPr>
            <a:spLocks noGrp="1"/>
          </p:cNvSpPr>
          <p:nvPr>
            <p:ph type="ctrTitle"/>
          </p:nvPr>
        </p:nvSpPr>
        <p:spPr>
          <a:xfrm>
            <a:off x="4256067" y="1423395"/>
            <a:ext cx="6924973" cy="2387600"/>
          </a:xfrm>
        </p:spPr>
        <p:txBody>
          <a:bodyPr>
            <a:normAutofit/>
          </a:bodyPr>
          <a:lstStyle/>
          <a:p>
            <a:br>
              <a:rPr lang="en-US" b="1" dirty="0"/>
            </a:br>
            <a:r>
              <a:rPr lang="en-US" sz="7200" b="1" dirty="0"/>
              <a:t>Questions?</a:t>
            </a:r>
          </a:p>
        </p:txBody>
      </p:sp>
      <p:pic>
        <p:nvPicPr>
          <p:cNvPr id="6" name="Picture 5" descr="A picture containing text, clipart&#10;&#10;Description automatically generated">
            <a:extLst>
              <a:ext uri="{FF2B5EF4-FFF2-40B4-BE49-F238E27FC236}">
                <a16:creationId xmlns:a16="http://schemas.microsoft.com/office/drawing/2014/main" id="{3E2D039A-D991-64F1-E7B8-17DAF8796B23}"/>
              </a:ext>
            </a:extLst>
          </p:cNvPr>
          <p:cNvPicPr>
            <a:picLocks noChangeAspect="1"/>
          </p:cNvPicPr>
          <p:nvPr/>
        </p:nvPicPr>
        <p:blipFill>
          <a:blip r:embed="rId3"/>
          <a:stretch>
            <a:fillRect/>
          </a:stretch>
        </p:blipFill>
        <p:spPr>
          <a:xfrm>
            <a:off x="3970507" y="6195656"/>
            <a:ext cx="1243043" cy="366450"/>
          </a:xfrm>
          <a:prstGeom prst="rect">
            <a:avLst/>
          </a:prstGeom>
        </p:spPr>
      </p:pic>
    </p:spTree>
    <p:extLst>
      <p:ext uri="{BB962C8B-B14F-4D97-AF65-F5344CB8AC3E}">
        <p14:creationId xmlns:p14="http://schemas.microsoft.com/office/powerpoint/2010/main" val="24440159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DB90-3E1C-7663-C522-F3D34154E4B0}"/>
              </a:ext>
            </a:extLst>
          </p:cNvPr>
          <p:cNvSpPr>
            <a:spLocks noGrp="1"/>
          </p:cNvSpPr>
          <p:nvPr>
            <p:ph type="ctrTitle"/>
          </p:nvPr>
        </p:nvSpPr>
        <p:spPr>
          <a:xfrm>
            <a:off x="3635767" y="78304"/>
            <a:ext cx="8395062" cy="996951"/>
          </a:xfrm>
        </p:spPr>
        <p:txBody>
          <a:bodyPr>
            <a:normAutofit fontScale="90000"/>
          </a:bodyPr>
          <a:lstStyle/>
          <a:p>
            <a:br>
              <a:rPr lang="en-US" sz="4900" b="1" dirty="0">
                <a:latin typeface="Trebuchet MS" panose="020B0603020202020204" pitchFamily="34" charset="0"/>
              </a:rPr>
            </a:br>
            <a:r>
              <a:rPr lang="en-US" sz="4900" b="1" dirty="0">
                <a:latin typeface="Trebuchet MS" panose="020B0603020202020204" pitchFamily="34" charset="0"/>
              </a:rPr>
              <a:t>NHED </a:t>
            </a:r>
            <a:r>
              <a:rPr lang="en-US" sz="4900" b="1" dirty="0">
                <a:ea typeface="Segoe UI Historic" panose="020B0502040204020203" pitchFamily="34" charset="0"/>
              </a:rPr>
              <a:t>Contact Information</a:t>
            </a:r>
          </a:p>
        </p:txBody>
      </p:sp>
      <p:sp>
        <p:nvSpPr>
          <p:cNvPr id="3" name="Subtitle 2">
            <a:extLst>
              <a:ext uri="{FF2B5EF4-FFF2-40B4-BE49-F238E27FC236}">
                <a16:creationId xmlns:a16="http://schemas.microsoft.com/office/drawing/2014/main" id="{89F4CC04-F57D-FE2F-6C79-49F25E19311F}"/>
              </a:ext>
            </a:extLst>
          </p:cNvPr>
          <p:cNvSpPr>
            <a:spLocks noGrp="1"/>
          </p:cNvSpPr>
          <p:nvPr>
            <p:ph type="subTitle" idx="1"/>
          </p:nvPr>
        </p:nvSpPr>
        <p:spPr>
          <a:xfrm>
            <a:off x="4048082" y="1630552"/>
            <a:ext cx="7570433" cy="2846294"/>
          </a:xfrm>
        </p:spPr>
        <p:txBody>
          <a:bodyPr>
            <a:normAutofit/>
          </a:bodyPr>
          <a:lstStyle/>
          <a:p>
            <a:pPr algn="l"/>
            <a:endParaRPr lang="en-US" dirty="0"/>
          </a:p>
          <a:p>
            <a:pPr algn="l"/>
            <a:endParaRPr lang="en-US" dirty="0"/>
          </a:p>
          <a:p>
            <a:pPr algn="l"/>
            <a:endParaRPr lang="en-US" dirty="0"/>
          </a:p>
        </p:txBody>
      </p:sp>
      <p:sp>
        <p:nvSpPr>
          <p:cNvPr id="8" name="object 3">
            <a:extLst>
              <a:ext uri="{FF2B5EF4-FFF2-40B4-BE49-F238E27FC236}">
                <a16:creationId xmlns:a16="http://schemas.microsoft.com/office/drawing/2014/main" id="{AC139E7D-3561-0753-8464-6C6329AE553B}"/>
              </a:ext>
            </a:extLst>
          </p:cNvPr>
          <p:cNvSpPr txBox="1">
            <a:spLocks/>
          </p:cNvSpPr>
          <p:nvPr/>
        </p:nvSpPr>
        <p:spPr>
          <a:xfrm>
            <a:off x="3474597" y="1372524"/>
            <a:ext cx="8556232" cy="5557291"/>
          </a:xfrm>
          <a:prstGeom prst="rect">
            <a:avLst/>
          </a:prstGeom>
        </p:spPr>
        <p:txBody>
          <a:bodyPr vert="horz" wrap="square" lIns="0" tIns="12065"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algn="l">
              <a:lnSpc>
                <a:spcPct val="100000"/>
              </a:lnSpc>
              <a:spcBef>
                <a:spcPts val="95"/>
              </a:spcBef>
              <a:spcAft>
                <a:spcPts val="600"/>
              </a:spcAft>
              <a:tabLst>
                <a:tab pos="114300" algn="l"/>
              </a:tabLst>
            </a:pPr>
            <a:r>
              <a:rPr lang="en-US" sz="2800" b="1" spc="-10" dirty="0">
                <a:latin typeface="Segoe UI" panose="020B0502040204020203" pitchFamily="34" charset="0"/>
                <a:cs typeface="Segoe UI" panose="020B0502040204020203" pitchFamily="34" charset="0"/>
              </a:rPr>
              <a:t>Office of Assessment:</a:t>
            </a:r>
            <a:r>
              <a:rPr lang="en-US" sz="2800" b="1" spc="-25" dirty="0">
                <a:solidFill>
                  <a:srgbClr val="888888"/>
                </a:solidFill>
                <a:latin typeface="Segoe UI" panose="020B0502040204020203" pitchFamily="34" charset="0"/>
                <a:cs typeface="Segoe UI" panose="020B0502040204020203" pitchFamily="34" charset="0"/>
              </a:rPr>
              <a:t> </a:t>
            </a:r>
            <a:r>
              <a:rPr lang="en-US" sz="2800" b="1" u="sng" spc="-10" dirty="0">
                <a:solidFill>
                  <a:srgbClr val="3ECDE7"/>
                </a:solidFill>
                <a:uFill>
                  <a:solidFill>
                    <a:srgbClr val="3ECDE7"/>
                  </a:solidFill>
                </a:uFill>
                <a:latin typeface="Segoe UI" panose="020B0502040204020203" pitchFamily="34" charset="0"/>
                <a:cs typeface="Segoe UI" panose="020B0502040204020203" pitchFamily="34" charset="0"/>
                <a:hlinkClick r:id="rId3"/>
              </a:rPr>
              <a:t>Assessment@doe.nh.gov</a:t>
            </a:r>
            <a:endParaRPr lang="en-US" sz="2800" b="1" u="sng" spc="-10" dirty="0">
              <a:solidFill>
                <a:srgbClr val="3ECDE7"/>
              </a:solidFill>
              <a:uFill>
                <a:solidFill>
                  <a:srgbClr val="3ECDE7"/>
                </a:solidFill>
              </a:uFill>
              <a:latin typeface="Segoe UI" panose="020B0502040204020203" pitchFamily="34" charset="0"/>
              <a:cs typeface="Segoe UI" panose="020B0502040204020203" pitchFamily="34" charset="0"/>
              <a:hlinkClick r:id="rId4"/>
            </a:endParaRPr>
          </a:p>
          <a:p>
            <a:pPr marL="1376363" indent="-461963" algn="l">
              <a:lnSpc>
                <a:spcPct val="100000"/>
              </a:lnSpc>
              <a:buFont typeface="Wingdings" panose="05000000000000000000" pitchFamily="2" charset="2"/>
              <a:buChar char="§"/>
              <a:tabLst>
                <a:tab pos="1376363" algn="l"/>
              </a:tabLst>
            </a:pPr>
            <a:r>
              <a:rPr lang="en-US" sz="2000" b="1" spc="-35" dirty="0">
                <a:latin typeface="Segoe UI" panose="020B0502040204020203" pitchFamily="34" charset="0"/>
                <a:cs typeface="Segoe UI" panose="020B0502040204020203" pitchFamily="34" charset="0"/>
              </a:rPr>
              <a:t>Kristen Crawford</a:t>
            </a:r>
            <a:r>
              <a:rPr lang="en-US" sz="2000" spc="-35" dirty="0">
                <a:latin typeface="Segoe UI" panose="020B0502040204020203" pitchFamily="34" charset="0"/>
                <a:cs typeface="Segoe UI" panose="020B0502040204020203" pitchFamily="34" charset="0"/>
              </a:rPr>
              <a:t>,</a:t>
            </a:r>
            <a:r>
              <a:rPr lang="en-US" sz="2000" spc="-100" dirty="0">
                <a:latin typeface="Segoe UI" panose="020B0502040204020203" pitchFamily="34" charset="0"/>
                <a:cs typeface="Segoe UI" panose="020B0502040204020203" pitchFamily="34" charset="0"/>
              </a:rPr>
              <a:t> </a:t>
            </a:r>
            <a:r>
              <a:rPr lang="en-US" sz="2000" spc="-20" dirty="0">
                <a:latin typeface="Segoe UI" panose="020B0502040204020203" pitchFamily="34" charset="0"/>
                <a:cs typeface="Segoe UI" panose="020B0502040204020203" pitchFamily="34" charset="0"/>
              </a:rPr>
              <a:t>Assessment Administrator</a:t>
            </a:r>
          </a:p>
          <a:p>
            <a:pPr marL="1376363" indent="-461963" algn="l">
              <a:lnSpc>
                <a:spcPct val="100000"/>
              </a:lnSpc>
              <a:spcBef>
                <a:spcPts val="600"/>
              </a:spcBef>
              <a:tabLst>
                <a:tab pos="1376363" algn="l"/>
              </a:tabLst>
            </a:pPr>
            <a:r>
              <a:rPr lang="en-US" sz="2000" spc="-20" dirty="0">
                <a:latin typeface="Segoe UI" panose="020B0502040204020203" pitchFamily="34" charset="0"/>
                <a:cs typeface="Segoe UI" panose="020B0502040204020203" pitchFamily="34" charset="0"/>
              </a:rPr>
              <a:t>	Cell Phone: (603) 931-2084 ̴ </a:t>
            </a:r>
            <a:r>
              <a:rPr lang="en-US" sz="2000" spc="-20" dirty="0">
                <a:solidFill>
                  <a:schemeClr val="accent5"/>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Kristen.S.Crawford@doe.nh.gov</a:t>
            </a:r>
            <a:endParaRPr lang="en-US" sz="2000" spc="-10" dirty="0">
              <a:solidFill>
                <a:schemeClr val="accent5"/>
              </a:solidFill>
              <a:latin typeface="Segoe UI" panose="020B0502040204020203" pitchFamily="34" charset="0"/>
              <a:cs typeface="Segoe UI" panose="020B0502040204020203" pitchFamily="34" charset="0"/>
            </a:endParaRPr>
          </a:p>
          <a:p>
            <a:pPr marL="1376363" indent="-461963" algn="l">
              <a:lnSpc>
                <a:spcPct val="100000"/>
              </a:lnSpc>
              <a:buFont typeface="Wingdings" panose="05000000000000000000" pitchFamily="2" charset="2"/>
              <a:buChar char="§"/>
              <a:tabLst>
                <a:tab pos="1376363" algn="l"/>
              </a:tabLst>
            </a:pPr>
            <a:r>
              <a:rPr lang="en-US" sz="2000" b="1" spc="-10" dirty="0">
                <a:uFill>
                  <a:solidFill>
                    <a:srgbClr val="3ECDE7"/>
                  </a:solidFill>
                </a:uFill>
                <a:latin typeface="Segoe UI" panose="020B0502040204020203" pitchFamily="34" charset="0"/>
                <a:cs typeface="Segoe UI" panose="020B0502040204020203" pitchFamily="34" charset="0"/>
              </a:rPr>
              <a:t>Michelle Gauthier</a:t>
            </a:r>
            <a:r>
              <a:rPr lang="en-US" sz="2000" spc="-10" dirty="0">
                <a:uFill>
                  <a:solidFill>
                    <a:srgbClr val="3ECDE7"/>
                  </a:solidFill>
                </a:uFill>
                <a:latin typeface="Segoe UI" panose="020B0502040204020203" pitchFamily="34" charset="0"/>
                <a:cs typeface="Segoe UI" panose="020B0502040204020203" pitchFamily="34" charset="0"/>
              </a:rPr>
              <a:t>, Assessment Specialist</a:t>
            </a:r>
          </a:p>
          <a:p>
            <a:pPr marL="1376363" indent="-461963" algn="l">
              <a:lnSpc>
                <a:spcPct val="100000"/>
              </a:lnSpc>
              <a:spcBef>
                <a:spcPts val="600"/>
              </a:spcBef>
              <a:tabLst>
                <a:tab pos="1376363" algn="l"/>
              </a:tabLst>
            </a:pPr>
            <a:r>
              <a:rPr lang="en-US" sz="2000" spc="-10" dirty="0">
                <a:uFill>
                  <a:solidFill>
                    <a:srgbClr val="3ECDE7"/>
                  </a:solidFill>
                </a:uFill>
                <a:latin typeface="Segoe UI" panose="020B0502040204020203" pitchFamily="34" charset="0"/>
                <a:cs typeface="Segoe UI" panose="020B0502040204020203" pitchFamily="34" charset="0"/>
              </a:rPr>
              <a:t>	</a:t>
            </a:r>
            <a:r>
              <a:rPr lang="en-US" sz="2000" spc="-55" dirty="0">
                <a:latin typeface="Segoe UI" panose="020B0502040204020203" pitchFamily="34" charset="0"/>
                <a:cs typeface="Segoe UI" panose="020B0502040204020203" pitchFamily="34" charset="0"/>
              </a:rPr>
              <a:t>Phone:</a:t>
            </a:r>
            <a:r>
              <a:rPr lang="en-US" sz="2000" spc="-25" dirty="0">
                <a:latin typeface="Segoe UI" panose="020B0502040204020203" pitchFamily="34" charset="0"/>
                <a:cs typeface="Segoe UI" panose="020B0502040204020203" pitchFamily="34" charset="0"/>
              </a:rPr>
              <a:t> </a:t>
            </a:r>
            <a:r>
              <a:rPr lang="en-US" sz="2000" spc="-20" dirty="0">
                <a:latin typeface="Segoe UI" panose="020B0502040204020203" pitchFamily="34" charset="0"/>
                <a:cs typeface="Segoe UI" panose="020B0502040204020203" pitchFamily="34" charset="0"/>
              </a:rPr>
              <a:t>(603) 271-</a:t>
            </a:r>
            <a:r>
              <a:rPr lang="en-US" sz="2000" dirty="0">
                <a:latin typeface="Segoe UI" panose="020B0502040204020203" pitchFamily="34" charset="0"/>
                <a:cs typeface="Segoe UI" panose="020B0502040204020203" pitchFamily="34" charset="0"/>
              </a:rPr>
              <a:t>3582</a:t>
            </a:r>
            <a:r>
              <a:rPr lang="en-US" sz="2000" spc="-4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a:t>
            </a:r>
            <a:r>
              <a:rPr lang="en-US" sz="2000" spc="-30" dirty="0">
                <a:latin typeface="Segoe UI" panose="020B0502040204020203" pitchFamily="34" charset="0"/>
                <a:cs typeface="Segoe UI" panose="020B0502040204020203" pitchFamily="34" charset="0"/>
              </a:rPr>
              <a:t> </a:t>
            </a:r>
            <a:r>
              <a:rPr lang="en-US" sz="2000" spc="-20" dirty="0">
                <a:solidFill>
                  <a:schemeClr val="accent5"/>
                </a:solidFill>
                <a:latin typeface="Segoe UI" panose="020B0502040204020203" pitchFamily="34" charset="0"/>
                <a:cs typeface="Segoe UI" panose="020B0502040204020203" pitchFamily="34" charset="0"/>
                <a:hlinkClick r:id="rId6">
                  <a:extLst>
                    <a:ext uri="{A12FA001-AC4F-418D-AE19-62706E023703}">
                      <ahyp:hlinkClr xmlns:ahyp="http://schemas.microsoft.com/office/drawing/2018/hyperlinkcolor" val="tx"/>
                    </a:ext>
                  </a:extLst>
                </a:hlinkClick>
              </a:rPr>
              <a:t>Michelle.E.Gauthier@doe.nh.gov</a:t>
            </a:r>
          </a:p>
          <a:p>
            <a:pPr marL="457200" algn="l">
              <a:lnSpc>
                <a:spcPct val="100000"/>
              </a:lnSpc>
              <a:spcBef>
                <a:spcPts val="0"/>
              </a:spcBef>
              <a:tabLst>
                <a:tab pos="583565" algn="l"/>
              </a:tabLst>
            </a:pPr>
            <a:endParaRPr lang="en-US" sz="2000" dirty="0">
              <a:latin typeface="Segoe UI" panose="020B0502040204020203" pitchFamily="34" charset="0"/>
              <a:cs typeface="Segoe UI" panose="020B0502040204020203" pitchFamily="34" charset="0"/>
            </a:endParaRPr>
          </a:p>
          <a:p>
            <a:pPr marL="457200">
              <a:lnSpc>
                <a:spcPct val="100000"/>
              </a:lnSpc>
              <a:spcBef>
                <a:spcPts val="0"/>
              </a:spcBef>
              <a:tabLst>
                <a:tab pos="583565" algn="l"/>
              </a:tabLst>
            </a:pPr>
            <a:r>
              <a:rPr lang="en-US" b="1" dirty="0">
                <a:latin typeface="Segoe UI" panose="020B0502040204020203" pitchFamily="34" charset="0"/>
                <a:cs typeface="Segoe UI" panose="020B0502040204020203" pitchFamily="34" charset="0"/>
                <a:hlinkClick r:id="rId7"/>
              </a:rPr>
              <a:t>Office of Assessment webpage</a:t>
            </a:r>
            <a:endParaRPr lang="en-US" b="1" u="sng" dirty="0">
              <a:latin typeface="Segoe UI" panose="020B0502040204020203" pitchFamily="34" charset="0"/>
              <a:cs typeface="Segoe UI" panose="020B0502040204020203" pitchFamily="34" charset="0"/>
            </a:endParaRPr>
          </a:p>
          <a:p>
            <a:pPr marL="457200" algn="l">
              <a:lnSpc>
                <a:spcPct val="100000"/>
              </a:lnSpc>
              <a:spcBef>
                <a:spcPts val="0"/>
              </a:spcBef>
              <a:tabLst>
                <a:tab pos="583565" algn="l"/>
              </a:tabLst>
            </a:pPr>
            <a:endParaRPr lang="en-US" sz="1000" b="1" dirty="0">
              <a:latin typeface="Segoe UI" panose="020B0502040204020203" pitchFamily="34" charset="0"/>
              <a:cs typeface="Segoe UI" panose="020B0502040204020203" pitchFamily="34" charset="0"/>
            </a:endParaRPr>
          </a:p>
          <a:p>
            <a:pPr marL="457200" algn="l">
              <a:lnSpc>
                <a:spcPct val="100000"/>
              </a:lnSpc>
              <a:spcBef>
                <a:spcPts val="600"/>
              </a:spcBef>
              <a:tabLst>
                <a:tab pos="583565" algn="l"/>
              </a:tabLst>
            </a:pPr>
            <a:r>
              <a:rPr lang="en-US" sz="2000" b="1" dirty="0">
                <a:latin typeface="Segoe UI" panose="020B0502040204020203" pitchFamily="34" charset="0"/>
                <a:cs typeface="Segoe UI" panose="020B0502040204020203" pitchFamily="34" charset="0"/>
              </a:rPr>
              <a:t>JoAnn Marchant</a:t>
            </a:r>
            <a:r>
              <a:rPr lang="en-US" sz="2000" spc="-20" dirty="0">
                <a:latin typeface="Segoe UI" panose="020B0502040204020203" pitchFamily="34" charset="0"/>
                <a:cs typeface="Segoe UI" panose="020B0502040204020203" pitchFamily="34" charset="0"/>
              </a:rPr>
              <a:t>,</a:t>
            </a:r>
            <a:r>
              <a:rPr lang="en-US" sz="2000" spc="-90"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Special Education </a:t>
            </a:r>
            <a:r>
              <a:rPr lang="en-US" sz="2000" spc="-10" dirty="0">
                <a:latin typeface="Segoe UI" panose="020B0502040204020203" pitchFamily="34" charset="0"/>
                <a:cs typeface="Segoe UI" panose="020B0502040204020203" pitchFamily="34" charset="0"/>
              </a:rPr>
              <a:t>Consultant</a:t>
            </a:r>
          </a:p>
          <a:p>
            <a:pPr marL="457200" algn="l">
              <a:lnSpc>
                <a:spcPct val="100000"/>
              </a:lnSpc>
              <a:spcBef>
                <a:spcPts val="0"/>
              </a:spcBef>
              <a:tabLst>
                <a:tab pos="583565" algn="l"/>
              </a:tabLst>
            </a:pPr>
            <a:r>
              <a:rPr lang="en-US" sz="2000" spc="-55" dirty="0">
                <a:latin typeface="Segoe UI" panose="020B0502040204020203" pitchFamily="34" charset="0"/>
                <a:cs typeface="Segoe UI" panose="020B0502040204020203" pitchFamily="34" charset="0"/>
              </a:rPr>
              <a:t>Phone:</a:t>
            </a:r>
            <a:r>
              <a:rPr lang="en-US" sz="2000" spc="-30" dirty="0">
                <a:latin typeface="Segoe UI" panose="020B0502040204020203" pitchFamily="34" charset="0"/>
                <a:cs typeface="Segoe UI" panose="020B0502040204020203" pitchFamily="34" charset="0"/>
              </a:rPr>
              <a:t> (</a:t>
            </a:r>
            <a:r>
              <a:rPr lang="en-US" sz="2000" spc="-20" dirty="0">
                <a:latin typeface="Segoe UI" panose="020B0502040204020203" pitchFamily="34" charset="0"/>
                <a:cs typeface="Segoe UI" panose="020B0502040204020203" pitchFamily="34" charset="0"/>
              </a:rPr>
              <a:t>603) 271-</a:t>
            </a:r>
            <a:r>
              <a:rPr lang="en-US" sz="2000" dirty="0">
                <a:latin typeface="Segoe UI" panose="020B0502040204020203" pitchFamily="34" charset="0"/>
                <a:cs typeface="Segoe UI" panose="020B0502040204020203" pitchFamily="34" charset="0"/>
              </a:rPr>
              <a:t>3791</a:t>
            </a:r>
            <a:r>
              <a:rPr lang="en-US" sz="2000" spc="-35"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a:t>
            </a:r>
            <a:r>
              <a:rPr lang="en-US" sz="2000" spc="-140" dirty="0">
                <a:latin typeface="Segoe UI" panose="020B0502040204020203" pitchFamily="34" charset="0"/>
                <a:cs typeface="Segoe UI" panose="020B0502040204020203" pitchFamily="34" charset="0"/>
              </a:rPr>
              <a:t> </a:t>
            </a:r>
            <a:r>
              <a:rPr lang="en-US" sz="2000" u="sng" spc="-10" dirty="0">
                <a:solidFill>
                  <a:schemeClr val="accent5"/>
                </a:solidFill>
                <a:uFill>
                  <a:solidFill>
                    <a:srgbClr val="3ECDE7"/>
                  </a:solidFill>
                </a:uFill>
                <a:latin typeface="Segoe UI" panose="020B0502040204020203" pitchFamily="34" charset="0"/>
                <a:cs typeface="Segoe UI" panose="020B0502040204020203" pitchFamily="34" charset="0"/>
                <a:hlinkClick r:id="rId8">
                  <a:extLst>
                    <a:ext uri="{A12FA001-AC4F-418D-AE19-62706E023703}">
                      <ahyp:hlinkClr xmlns:ahyp="http://schemas.microsoft.com/office/drawing/2018/hyperlinkcolor" val="tx"/>
                    </a:ext>
                  </a:extLst>
                </a:hlinkClick>
              </a:rPr>
              <a:t>Joann.R.Marchant@doe.nh.gov</a:t>
            </a:r>
            <a:endParaRPr lang="en-US" sz="2000" u="sng" spc="-10" dirty="0">
              <a:solidFill>
                <a:srgbClr val="3ECDE7"/>
              </a:solidFill>
              <a:uFill>
                <a:solidFill>
                  <a:srgbClr val="3ECDE7"/>
                </a:solidFill>
              </a:uFill>
              <a:latin typeface="Segoe UI" panose="020B0502040204020203" pitchFamily="34" charset="0"/>
              <a:cs typeface="Segoe UI" panose="020B0502040204020203" pitchFamily="34" charset="0"/>
            </a:endParaRPr>
          </a:p>
          <a:p>
            <a:pPr marL="457200" algn="l">
              <a:lnSpc>
                <a:spcPct val="100000"/>
              </a:lnSpc>
              <a:spcBef>
                <a:spcPts val="1200"/>
              </a:spcBef>
              <a:spcAft>
                <a:spcPts val="600"/>
              </a:spcAft>
              <a:tabLst>
                <a:tab pos="583565" algn="l"/>
              </a:tabLst>
            </a:pPr>
            <a:r>
              <a:rPr lang="en-US" sz="2000" b="1" dirty="0">
                <a:latin typeface="Segoe UI" panose="020B0502040204020203" pitchFamily="34" charset="0"/>
                <a:cs typeface="Segoe UI" panose="020B0502040204020203" pitchFamily="34" charset="0"/>
              </a:rPr>
              <a:t>Janna Jobel</a:t>
            </a:r>
            <a:r>
              <a:rPr lang="en-US" sz="2000" dirty="0">
                <a:latin typeface="Segoe UI" panose="020B0502040204020203" pitchFamily="34" charset="0"/>
                <a:cs typeface="Segoe UI" panose="020B0502040204020203" pitchFamily="34" charset="0"/>
              </a:rPr>
              <a:t>, English Learner and Title III Education Consultant</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Phone: (603) 568-8813 </a:t>
            </a:r>
            <a:r>
              <a:rPr lang="en-US" sz="1600" dirty="0">
                <a:latin typeface="Segoe UI" panose="020B0502040204020203" pitchFamily="34" charset="0"/>
                <a:cs typeface="Segoe UI" panose="020B0502040204020203" pitchFamily="34" charset="0"/>
              </a:rPr>
              <a:t>~ </a:t>
            </a:r>
            <a:r>
              <a:rPr lang="en-US" sz="2000" dirty="0">
                <a:solidFill>
                  <a:schemeClr val="accent5"/>
                </a:solidFill>
                <a:latin typeface="Segoe UI" panose="020B0502040204020203" pitchFamily="34" charset="0"/>
                <a:cs typeface="Segoe UI" panose="020B0502040204020203" pitchFamily="34" charset="0"/>
                <a:hlinkClick r:id="rId9">
                  <a:extLst>
                    <a:ext uri="{A12FA001-AC4F-418D-AE19-62706E023703}">
                      <ahyp:hlinkClr xmlns:ahyp="http://schemas.microsoft.com/office/drawing/2018/hyperlinkcolor" val="tx"/>
                    </a:ext>
                  </a:extLst>
                </a:hlinkClick>
              </a:rPr>
              <a:t>Janna.M.Jobel@doe.nh.gov</a:t>
            </a:r>
            <a:endParaRPr lang="en-US" sz="2000" dirty="0">
              <a:solidFill>
                <a:schemeClr val="accent5"/>
              </a:solidFill>
              <a:latin typeface="Segoe UI" panose="020B0502040204020203" pitchFamily="34" charset="0"/>
              <a:cs typeface="Segoe UI" panose="020B0502040204020203" pitchFamily="34" charset="0"/>
            </a:endParaRPr>
          </a:p>
          <a:p>
            <a:pPr marL="457200" algn="l">
              <a:lnSpc>
                <a:spcPct val="100000"/>
              </a:lnSpc>
              <a:tabLst>
                <a:tab pos="583565" algn="l"/>
              </a:tabLst>
            </a:pPr>
            <a:endParaRPr lang="en-US" sz="2000" u="sng" spc="-10" dirty="0">
              <a:solidFill>
                <a:srgbClr val="3ECDE7"/>
              </a:solidFill>
              <a:uFill>
                <a:solidFill>
                  <a:srgbClr val="3ECDE7"/>
                </a:solidFill>
              </a:uFill>
              <a:latin typeface="Segoe UI" panose="020B0502040204020203" pitchFamily="34" charset="0"/>
              <a:cs typeface="Segoe UI" panose="020B0502040204020203" pitchFamily="34" charset="0"/>
            </a:endParaRPr>
          </a:p>
          <a:p>
            <a:pPr marL="457200" algn="l">
              <a:lnSpc>
                <a:spcPct val="100000"/>
              </a:lnSpc>
              <a:tabLst>
                <a:tab pos="583565" algn="l"/>
              </a:tabLst>
            </a:pPr>
            <a:endParaRPr lang="en-US" sz="2000" u="sng" spc="-10" dirty="0">
              <a:solidFill>
                <a:srgbClr val="3ECDE7"/>
              </a:solidFill>
              <a:uFill>
                <a:solidFill>
                  <a:srgbClr val="3ECDE7"/>
                </a:solidFill>
              </a:uFill>
              <a:latin typeface="Segoe UI" panose="020B0502040204020203" pitchFamily="34" charset="0"/>
              <a:cs typeface="Segoe UI" panose="020B0502040204020203" pitchFamily="34" charset="0"/>
              <a:hlinkClick r:id="rId10"/>
            </a:endParaRPr>
          </a:p>
        </p:txBody>
      </p:sp>
    </p:spTree>
    <p:extLst>
      <p:ext uri="{BB962C8B-B14F-4D97-AF65-F5344CB8AC3E}">
        <p14:creationId xmlns:p14="http://schemas.microsoft.com/office/powerpoint/2010/main" val="8128303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DB90-3E1C-7663-C522-F3D34154E4B0}"/>
              </a:ext>
            </a:extLst>
          </p:cNvPr>
          <p:cNvSpPr>
            <a:spLocks noGrp="1"/>
          </p:cNvSpPr>
          <p:nvPr>
            <p:ph type="ctrTitle"/>
          </p:nvPr>
        </p:nvSpPr>
        <p:spPr>
          <a:xfrm>
            <a:off x="3635767" y="78304"/>
            <a:ext cx="8395062" cy="996951"/>
          </a:xfrm>
        </p:spPr>
        <p:txBody>
          <a:bodyPr>
            <a:normAutofit fontScale="90000"/>
          </a:bodyPr>
          <a:lstStyle/>
          <a:p>
            <a:br>
              <a:rPr lang="en-US" sz="4900" b="1" dirty="0">
                <a:latin typeface="Trebuchet MS" panose="020B0603020202020204" pitchFamily="34" charset="0"/>
              </a:rPr>
            </a:br>
            <a:r>
              <a:rPr lang="en-US" sz="4900" b="1" dirty="0">
                <a:latin typeface="Trebuchet MS" panose="020B0603020202020204" pitchFamily="34" charset="0"/>
              </a:rPr>
              <a:t>NH SAS Helpdesk</a:t>
            </a:r>
            <a:endParaRPr lang="en-US" sz="4900" b="1" dirty="0">
              <a:ea typeface="Segoe UI Historic" panose="020B0502040204020203" pitchFamily="34" charset="0"/>
            </a:endParaRPr>
          </a:p>
        </p:txBody>
      </p:sp>
      <p:sp>
        <p:nvSpPr>
          <p:cNvPr id="3" name="Subtitle 2">
            <a:extLst>
              <a:ext uri="{FF2B5EF4-FFF2-40B4-BE49-F238E27FC236}">
                <a16:creationId xmlns:a16="http://schemas.microsoft.com/office/drawing/2014/main" id="{89F4CC04-F57D-FE2F-6C79-49F25E19311F}"/>
              </a:ext>
            </a:extLst>
          </p:cNvPr>
          <p:cNvSpPr>
            <a:spLocks noGrp="1"/>
          </p:cNvSpPr>
          <p:nvPr>
            <p:ph type="subTitle" idx="1"/>
          </p:nvPr>
        </p:nvSpPr>
        <p:spPr>
          <a:xfrm>
            <a:off x="4048082" y="1630552"/>
            <a:ext cx="7570433" cy="2846294"/>
          </a:xfrm>
        </p:spPr>
        <p:txBody>
          <a:bodyPr>
            <a:normAutofit/>
          </a:bodyPr>
          <a:lstStyle/>
          <a:p>
            <a:pPr algn="l"/>
            <a:endParaRPr lang="en-US" dirty="0"/>
          </a:p>
          <a:p>
            <a:pPr algn="l"/>
            <a:endParaRPr lang="en-US" dirty="0"/>
          </a:p>
          <a:p>
            <a:pPr algn="l"/>
            <a:endParaRPr lang="en-US" dirty="0"/>
          </a:p>
        </p:txBody>
      </p:sp>
      <p:sp>
        <p:nvSpPr>
          <p:cNvPr id="8" name="object 3">
            <a:extLst>
              <a:ext uri="{FF2B5EF4-FFF2-40B4-BE49-F238E27FC236}">
                <a16:creationId xmlns:a16="http://schemas.microsoft.com/office/drawing/2014/main" id="{AC139E7D-3561-0753-8464-6C6329AE553B}"/>
              </a:ext>
            </a:extLst>
          </p:cNvPr>
          <p:cNvSpPr txBox="1">
            <a:spLocks/>
          </p:cNvSpPr>
          <p:nvPr/>
        </p:nvSpPr>
        <p:spPr>
          <a:xfrm>
            <a:off x="3555182" y="2231168"/>
            <a:ext cx="8556232" cy="2618024"/>
          </a:xfrm>
          <a:prstGeom prst="rect">
            <a:avLst/>
          </a:prstGeom>
        </p:spPr>
        <p:txBody>
          <a:bodyPr vert="horz" wrap="square" lIns="0" tIns="12065"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Emoji" panose="020B0502040204020203" pitchFamily="34" charset="0"/>
                <a:ea typeface="Segoe UI Emoji" panose="020B0502040204020203"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Light" panose="020B0502040204020203" pitchFamily="34" charset="0"/>
                <a:ea typeface="+mn-ea"/>
                <a:cs typeface="Segoe UI Light"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a:lnSpc>
                <a:spcPct val="100000"/>
              </a:lnSpc>
              <a:tabLst>
                <a:tab pos="583565" algn="l"/>
              </a:tabLst>
            </a:pPr>
            <a:r>
              <a:rPr lang="en-US" sz="3200" b="0" i="0" dirty="0">
                <a:solidFill>
                  <a:srgbClr val="595959"/>
                </a:solidFill>
                <a:effectLst/>
                <a:latin typeface="Roboto" panose="02000000000000000000" pitchFamily="2" charset="0"/>
              </a:rPr>
              <a:t>1.844.202.7584</a:t>
            </a:r>
          </a:p>
          <a:p>
            <a:pPr marL="457200">
              <a:lnSpc>
                <a:spcPct val="100000"/>
              </a:lnSpc>
              <a:tabLst>
                <a:tab pos="583565" algn="l"/>
              </a:tabLst>
            </a:pPr>
            <a:endParaRPr lang="en-US" sz="3200" b="0" i="0" dirty="0">
              <a:solidFill>
                <a:srgbClr val="595959"/>
              </a:solidFill>
              <a:effectLst/>
              <a:latin typeface="Roboto" panose="02000000000000000000" pitchFamily="2" charset="0"/>
            </a:endParaRPr>
          </a:p>
          <a:p>
            <a:pPr marL="457200">
              <a:lnSpc>
                <a:spcPct val="100000"/>
              </a:lnSpc>
              <a:tabLst>
                <a:tab pos="583565" algn="l"/>
              </a:tabLst>
            </a:pPr>
            <a:r>
              <a:rPr lang="en-US" sz="3200" b="0" i="0" u="none" strike="noStrike" dirty="0">
                <a:solidFill>
                  <a:srgbClr val="007BFF"/>
                </a:solidFill>
                <a:effectLst/>
                <a:latin typeface="Roboto" panose="02000000000000000000" pitchFamily="2" charset="0"/>
                <a:hlinkClick r:id="rId3"/>
              </a:rPr>
              <a:t>nhhelpdesk@cambiumassessment.com</a:t>
            </a:r>
            <a:endParaRPr lang="en-US" sz="3200" dirty="0"/>
          </a:p>
          <a:p>
            <a:pPr marL="457200" algn="l">
              <a:lnSpc>
                <a:spcPct val="100000"/>
              </a:lnSpc>
              <a:tabLst>
                <a:tab pos="583565" algn="l"/>
              </a:tabLst>
            </a:pPr>
            <a:endParaRPr lang="en-US" sz="2000" u="sng" spc="-10" dirty="0">
              <a:solidFill>
                <a:srgbClr val="3ECDE7"/>
              </a:solidFill>
              <a:uFill>
                <a:solidFill>
                  <a:srgbClr val="3ECDE7"/>
                </a:solidFill>
              </a:uFill>
              <a:latin typeface="Segoe UI" panose="020B0502040204020203" pitchFamily="34" charset="0"/>
              <a:cs typeface="Segoe UI" panose="020B0502040204020203" pitchFamily="34" charset="0"/>
            </a:endParaRPr>
          </a:p>
          <a:p>
            <a:pPr marL="457200" algn="l">
              <a:lnSpc>
                <a:spcPct val="100000"/>
              </a:lnSpc>
              <a:tabLst>
                <a:tab pos="583565" algn="l"/>
              </a:tabLst>
            </a:pPr>
            <a:endParaRPr lang="en-US" sz="2000" u="sng" spc="-10" dirty="0">
              <a:solidFill>
                <a:srgbClr val="3ECDE7"/>
              </a:solidFill>
              <a:uFill>
                <a:solidFill>
                  <a:srgbClr val="3ECDE7"/>
                </a:solidFill>
              </a:uFill>
              <a:latin typeface="Segoe UI" panose="020B0502040204020203" pitchFamily="34" charset="0"/>
              <a:cs typeface="Segoe UI" panose="020B0502040204020203" pitchFamily="34" charset="0"/>
              <a:hlinkClick r:id="rId4"/>
            </a:endParaRPr>
          </a:p>
        </p:txBody>
      </p:sp>
    </p:spTree>
    <p:extLst>
      <p:ext uri="{BB962C8B-B14F-4D97-AF65-F5344CB8AC3E}">
        <p14:creationId xmlns:p14="http://schemas.microsoft.com/office/powerpoint/2010/main" val="205007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BB05-2CE2-AA57-205E-C26DB4DC73EA}"/>
              </a:ext>
            </a:extLst>
          </p:cNvPr>
          <p:cNvSpPr>
            <a:spLocks noGrp="1"/>
          </p:cNvSpPr>
          <p:nvPr>
            <p:ph type="title"/>
          </p:nvPr>
        </p:nvSpPr>
        <p:spPr/>
        <p:txBody>
          <a:bodyPr/>
          <a:lstStyle/>
          <a:p>
            <a:r>
              <a:rPr lang="en-US" b="1" dirty="0"/>
              <a:t>Test Security</a:t>
            </a:r>
          </a:p>
        </p:txBody>
      </p:sp>
      <p:sp>
        <p:nvSpPr>
          <p:cNvPr id="3" name="Content Placeholder 2">
            <a:extLst>
              <a:ext uri="{FF2B5EF4-FFF2-40B4-BE49-F238E27FC236}">
                <a16:creationId xmlns:a16="http://schemas.microsoft.com/office/drawing/2014/main" id="{C27EC1C5-B82F-CD20-5EFD-1A53CD7D63AD}"/>
              </a:ext>
            </a:extLst>
          </p:cNvPr>
          <p:cNvSpPr>
            <a:spLocks noGrp="1"/>
          </p:cNvSpPr>
          <p:nvPr>
            <p:ph idx="1"/>
          </p:nvPr>
        </p:nvSpPr>
        <p:spPr>
          <a:xfrm>
            <a:off x="429658" y="1938969"/>
            <a:ext cx="11182120" cy="4302603"/>
          </a:xfrm>
        </p:spPr>
        <p:txBody>
          <a:bodyPr>
            <a:noAutofit/>
          </a:bodyPr>
          <a:lstStyle/>
          <a:p>
            <a:pPr marL="0" indent="0">
              <a:lnSpc>
                <a:spcPct val="100000"/>
              </a:lnSpc>
              <a:spcBef>
                <a:spcPts val="0"/>
              </a:spcBef>
              <a:buNone/>
            </a:pPr>
            <a:r>
              <a:rPr lang="en-US" sz="2300" dirty="0"/>
              <a:t>Maintaining test security is an important part of test administration, to  ensure no student has an unfair advantage or disadvantage in taking the assessment. </a:t>
            </a:r>
          </a:p>
          <a:p>
            <a:pPr marL="0" indent="0">
              <a:lnSpc>
                <a:spcPct val="100000"/>
              </a:lnSpc>
              <a:spcBef>
                <a:spcPts val="0"/>
              </a:spcBef>
              <a:buNone/>
            </a:pPr>
            <a:endParaRPr lang="en-US" sz="1000" dirty="0">
              <a:latin typeface="Segoe UI" panose="020B0502040204020203" pitchFamily="34" charset="0"/>
              <a:cs typeface="Segoe UI" panose="020B0502040204020203" pitchFamily="34" charset="0"/>
            </a:endParaRPr>
          </a:p>
          <a:p>
            <a:pPr marL="0" indent="0">
              <a:lnSpc>
                <a:spcPct val="100000"/>
              </a:lnSpc>
              <a:spcBef>
                <a:spcPts val="0"/>
              </a:spcBef>
              <a:spcAft>
                <a:spcPts val="600"/>
              </a:spcAft>
              <a:buNone/>
            </a:pPr>
            <a:r>
              <a:rPr lang="en-US" sz="2300" dirty="0"/>
              <a:t>All staff involved in test administration or who support testing in any way  must: </a:t>
            </a:r>
          </a:p>
          <a:p>
            <a:pPr marL="461963" indent="-230188">
              <a:lnSpc>
                <a:spcPct val="100000"/>
              </a:lnSpc>
              <a:spcBef>
                <a:spcPts val="300"/>
              </a:spcBef>
            </a:pPr>
            <a:r>
              <a:rPr lang="en-US" sz="2300" dirty="0"/>
              <a:t>Complete annual Test Administration Certification training available on the </a:t>
            </a:r>
            <a:r>
              <a:rPr lang="en-US" sz="2300" dirty="0">
                <a:hlinkClick r:id="rId3"/>
              </a:rPr>
              <a:t>NH SAS portal</a:t>
            </a:r>
            <a:r>
              <a:rPr lang="en-US" sz="2300" dirty="0"/>
              <a:t> &gt;</a:t>
            </a:r>
            <a:r>
              <a:rPr lang="en-US" sz="2300" i="1" dirty="0"/>
              <a:t>Test Administration </a:t>
            </a:r>
            <a:r>
              <a:rPr lang="en-US" sz="2300" dirty="0"/>
              <a:t>&gt; under Preparing for Testing, choose </a:t>
            </a:r>
            <a:r>
              <a:rPr lang="en-US" sz="2300" i="1" dirty="0"/>
              <a:t>Test Administration Certification</a:t>
            </a:r>
            <a:r>
              <a:rPr lang="en-US" sz="2300" dirty="0"/>
              <a:t>  </a:t>
            </a:r>
            <a:endParaRPr lang="en-US" sz="2300" i="1" dirty="0"/>
          </a:p>
          <a:p>
            <a:pPr marL="461963" indent="-230188">
              <a:lnSpc>
                <a:spcPct val="100000"/>
              </a:lnSpc>
              <a:spcBef>
                <a:spcPts val="1200"/>
              </a:spcBef>
            </a:pPr>
            <a:r>
              <a:rPr lang="en-US" sz="2300" dirty="0"/>
              <a:t>U</a:t>
            </a:r>
            <a:r>
              <a:rPr lang="en-US" sz="2300" baseline="0" dirty="0"/>
              <a:t>nderstand test security requirements</a:t>
            </a:r>
            <a:endParaRPr lang="en-US" sz="2300" dirty="0"/>
          </a:p>
          <a:p>
            <a:pPr marL="461963" indent="-230188">
              <a:lnSpc>
                <a:spcPct val="100000"/>
              </a:lnSpc>
              <a:spcBef>
                <a:spcPts val="1200"/>
              </a:spcBef>
            </a:pPr>
            <a:r>
              <a:rPr lang="en-US" sz="2300" baseline="0" dirty="0"/>
              <a:t>Read and use NHSAS Test Administration Manual, TA User Guide, and the</a:t>
            </a:r>
            <a:r>
              <a:rPr lang="en-US" sz="2300" dirty="0"/>
              <a:t> Universal Tools, Designated Supports, and </a:t>
            </a:r>
            <a:r>
              <a:rPr lang="en-US" sz="2300" baseline="0" dirty="0"/>
              <a:t>Accommodations Guide, when planning and administering the assessments</a:t>
            </a:r>
            <a:endParaRPr lang="en-US" sz="2300"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4C5707F7-D9F8-B543-62A8-6483B450A7DA}"/>
              </a:ext>
            </a:extLst>
          </p:cNvPr>
          <p:cNvPicPr>
            <a:picLocks noChangeAspect="1"/>
          </p:cNvPicPr>
          <p:nvPr/>
        </p:nvPicPr>
        <p:blipFill>
          <a:blip r:embed="rId4"/>
          <a:stretch>
            <a:fillRect/>
          </a:stretch>
        </p:blipFill>
        <p:spPr>
          <a:xfrm>
            <a:off x="6020718" y="3966072"/>
            <a:ext cx="1134737" cy="1116922"/>
          </a:xfrm>
          <a:prstGeom prst="rect">
            <a:avLst/>
          </a:prstGeom>
        </p:spPr>
      </p:pic>
    </p:spTree>
    <p:extLst>
      <p:ext uri="{BB962C8B-B14F-4D97-AF65-F5344CB8AC3E}">
        <p14:creationId xmlns:p14="http://schemas.microsoft.com/office/powerpoint/2010/main" val="2961950382"/>
      </p:ext>
    </p:extLst>
  </p:cSld>
  <p:clrMapOvr>
    <a:masterClrMapping/>
  </p:clrMapOvr>
</p:sld>
</file>

<file path=ppt/theme/theme1.xml><?xml version="1.0" encoding="utf-8"?>
<a:theme xmlns:a="http://schemas.openxmlformats.org/drawingml/2006/main" name="Office Theme">
  <a:themeElements>
    <a:clrScheme name="DOE Colors">
      <a:dk1>
        <a:sysClr val="windowText" lastClr="000000"/>
      </a:dk1>
      <a:lt1>
        <a:sysClr val="window" lastClr="FFFFFF"/>
      </a:lt1>
      <a:dk2>
        <a:srgbClr val="44546A"/>
      </a:dk2>
      <a:lt2>
        <a:srgbClr val="E7E6E6"/>
      </a:lt2>
      <a:accent1>
        <a:srgbClr val="17A2B8"/>
      </a:accent1>
      <a:accent2>
        <a:srgbClr val="6C757D"/>
      </a:accent2>
      <a:accent3>
        <a:srgbClr val="20C997"/>
      </a:accent3>
      <a:accent4>
        <a:srgbClr val="28A745"/>
      </a:accent4>
      <a:accent5>
        <a:srgbClr val="007BFF"/>
      </a:accent5>
      <a:accent6>
        <a:srgbClr val="14609D"/>
      </a:accent6>
      <a:hlink>
        <a:srgbClr val="0563C1"/>
      </a:hlink>
      <a:folHlink>
        <a:srgbClr val="222A3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OE Colors">
    <a:dk1>
      <a:sysClr val="windowText" lastClr="000000"/>
    </a:dk1>
    <a:lt1>
      <a:sysClr val="window" lastClr="FFFFFF"/>
    </a:lt1>
    <a:dk2>
      <a:srgbClr val="44546A"/>
    </a:dk2>
    <a:lt2>
      <a:srgbClr val="E7E6E6"/>
    </a:lt2>
    <a:accent1>
      <a:srgbClr val="17A2B8"/>
    </a:accent1>
    <a:accent2>
      <a:srgbClr val="6C757D"/>
    </a:accent2>
    <a:accent3>
      <a:srgbClr val="20C997"/>
    </a:accent3>
    <a:accent4>
      <a:srgbClr val="28A745"/>
    </a:accent4>
    <a:accent5>
      <a:srgbClr val="007BFF"/>
    </a:accent5>
    <a:accent6>
      <a:srgbClr val="14609D"/>
    </a:accent6>
    <a:hlink>
      <a:srgbClr val="0563C1"/>
    </a:hlink>
    <a:folHlink>
      <a:srgbClr val="222A3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8f55ce5-ec69-42ac-bdb7-9a0d22e03f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C4FAD88F1A81448A5374664BCD626E" ma:contentTypeVersion="14" ma:contentTypeDescription="Create a new document." ma:contentTypeScope="" ma:versionID="f115080c9988e641694cac8fe5ab71a8">
  <xsd:schema xmlns:xsd="http://www.w3.org/2001/XMLSchema" xmlns:xs="http://www.w3.org/2001/XMLSchema" xmlns:p="http://schemas.microsoft.com/office/2006/metadata/properties" xmlns:ns3="7c1742f5-d9e5-4c7c-95c8-fa9118ff00ed" xmlns:ns4="a8f55ce5-ec69-42ac-bdb7-9a0d22e03fa0" targetNamespace="http://schemas.microsoft.com/office/2006/metadata/properties" ma:root="true" ma:fieldsID="89368f67d25cd7353bbe3fbaa7bc256f" ns3:_="" ns4:_="">
    <xsd:import namespace="7c1742f5-d9e5-4c7c-95c8-fa9118ff00ed"/>
    <xsd:import namespace="a8f55ce5-ec69-42ac-bdb7-9a0d22e03fa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_activity" minOccurs="0"/>
                <xsd:element ref="ns4:MediaLengthInSecond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742f5-d9e5-4c7c-95c8-fa9118ff00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f55ce5-ec69-42ac-bdb7-9a0d22e03fa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A1B62F-F4DD-4BAF-9D11-645824F3F491}">
  <ds:schemaRefs>
    <ds:schemaRef ds:uri="http://schemas.microsoft.com/office/2006/metadata/properties"/>
    <ds:schemaRef ds:uri="http://www.w3.org/XML/1998/namespace"/>
    <ds:schemaRef ds:uri="a8f55ce5-ec69-42ac-bdb7-9a0d22e03fa0"/>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7c1742f5-d9e5-4c7c-95c8-fa9118ff00ed"/>
  </ds:schemaRefs>
</ds:datastoreItem>
</file>

<file path=customXml/itemProps2.xml><?xml version="1.0" encoding="utf-8"?>
<ds:datastoreItem xmlns:ds="http://schemas.openxmlformats.org/officeDocument/2006/customXml" ds:itemID="{93957F34-86FE-475A-82EA-9D19F839B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742f5-d9e5-4c7c-95c8-fa9118ff00ed"/>
    <ds:schemaRef ds:uri="a8f55ce5-ec69-42ac-bdb7-9a0d22e03f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66597A-C798-4A09-B8F5-0DD380A3C5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12062</TotalTime>
  <Words>8935</Words>
  <Application>Microsoft Office PowerPoint</Application>
  <PresentationFormat>Widescreen</PresentationFormat>
  <Paragraphs>678</Paragraphs>
  <Slides>85</Slides>
  <Notes>68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85</vt:i4>
      </vt:variant>
    </vt:vector>
  </HeadingPairs>
  <TitlesOfParts>
    <vt:vector size="97" baseType="lpstr">
      <vt:lpstr>Arial</vt:lpstr>
      <vt:lpstr>Calibri</vt:lpstr>
      <vt:lpstr>Courier New</vt:lpstr>
      <vt:lpstr>Roboto</vt:lpstr>
      <vt:lpstr>Segoe UI</vt:lpstr>
      <vt:lpstr>Segoe UI Emoji</vt:lpstr>
      <vt:lpstr>Segoe UI Light</vt:lpstr>
      <vt:lpstr>Segoe UI Semibold</vt:lpstr>
      <vt:lpstr>Symbol</vt:lpstr>
      <vt:lpstr>Trebuchet MS</vt:lpstr>
      <vt:lpstr>Wingdings</vt:lpstr>
      <vt:lpstr>Office Theme</vt:lpstr>
      <vt:lpstr>             New Hampshire Statewide Assessment System 2023-2024      </vt:lpstr>
      <vt:lpstr> </vt:lpstr>
      <vt:lpstr>Statewide Assessments</vt:lpstr>
      <vt:lpstr>2023-2024 Assessment Schedule</vt:lpstr>
      <vt:lpstr>Who Should Test?</vt:lpstr>
      <vt:lpstr>Key Tasks for Test Coordinators</vt:lpstr>
      <vt:lpstr>Test Security</vt:lpstr>
      <vt:lpstr>Annual Test Security Assurances</vt:lpstr>
      <vt:lpstr>Test Security</vt:lpstr>
      <vt:lpstr>Test Incidents</vt:lpstr>
      <vt:lpstr>Test Security Actions</vt:lpstr>
      <vt:lpstr>Examples of Test Security Violations</vt:lpstr>
      <vt:lpstr>Student Use of Electronic Devices</vt:lpstr>
      <vt:lpstr>Policy for Electronic Devices</vt:lpstr>
      <vt:lpstr>Monitoring Students During Testing</vt:lpstr>
      <vt:lpstr>Appeals</vt:lpstr>
      <vt:lpstr>Types of Appeals</vt:lpstr>
      <vt:lpstr>Tips on Entering Appeals</vt:lpstr>
      <vt:lpstr> Assessment Best Practices</vt:lpstr>
      <vt:lpstr>Accessibility and Accommodations</vt:lpstr>
      <vt:lpstr>Universal Tools, Designated Supports, and Accommodations</vt:lpstr>
      <vt:lpstr> Questions?</vt:lpstr>
      <vt:lpstr>Interim and Modular Assessments</vt:lpstr>
      <vt:lpstr>Agenda</vt:lpstr>
      <vt:lpstr>Availability</vt:lpstr>
      <vt:lpstr>Interims vs. Modulars</vt:lpstr>
      <vt:lpstr> Administrating Interims &amp; Modulars </vt:lpstr>
      <vt:lpstr>PowerPoint Presentation</vt:lpstr>
      <vt:lpstr>PowerPoint Presentation</vt:lpstr>
      <vt:lpstr>Ways to Use AVA</vt:lpstr>
      <vt:lpstr>PowerPoint Presentation</vt:lpstr>
      <vt:lpstr>Select Tests</vt:lpstr>
      <vt:lpstr>Creating At-Home Assignments</vt:lpstr>
      <vt:lpstr> Accessing Score Reports   - Setting Up your Dashboard</vt:lpstr>
      <vt:lpstr>PowerPoint Presentation</vt:lpstr>
      <vt:lpstr>PowerPoint Presentation</vt:lpstr>
      <vt:lpstr>PowerPoint Presentation</vt:lpstr>
      <vt:lpstr>PowerPoint Presentation</vt:lpstr>
      <vt:lpstr>PowerPoint Presentation</vt:lpstr>
      <vt:lpstr> Viewing Individual Items</vt:lpstr>
      <vt:lpstr>PowerPoint Presentation</vt:lpstr>
      <vt:lpstr> Changing Item Score</vt:lpstr>
      <vt:lpstr> Supporting Teaching and Learning</vt:lpstr>
      <vt:lpstr> Uses of Modular Assessments</vt:lpstr>
      <vt:lpstr> Online Resources</vt:lpstr>
      <vt:lpstr> Questions?</vt:lpstr>
      <vt:lpstr>Rosters</vt:lpstr>
      <vt:lpstr>Uses for Rosters</vt:lpstr>
      <vt:lpstr>Roster Guidelines</vt:lpstr>
      <vt:lpstr>When to Create Rosters</vt:lpstr>
      <vt:lpstr>Creating Rosters in TIDE</vt:lpstr>
      <vt:lpstr>Add Rosters</vt:lpstr>
      <vt:lpstr>Creating a Quick Roster</vt:lpstr>
      <vt:lpstr>Student Search</vt:lpstr>
      <vt:lpstr>View/Edit Rosters</vt:lpstr>
      <vt:lpstr>PowerPoint Presentation</vt:lpstr>
      <vt:lpstr>Other Functions</vt:lpstr>
      <vt:lpstr>Upload Rosters</vt:lpstr>
      <vt:lpstr>Creating Rosters in Reporting </vt:lpstr>
      <vt:lpstr>Using Rosters Before Testing</vt:lpstr>
      <vt:lpstr>Using Rosters After Testing</vt:lpstr>
      <vt:lpstr> Questions?</vt:lpstr>
      <vt:lpstr>Changes to the Writing Assessment</vt:lpstr>
      <vt:lpstr>Overview</vt:lpstr>
      <vt:lpstr>New Item/Writing Prompt Overview</vt:lpstr>
      <vt:lpstr>Test Development Sequence for  Writing Items</vt:lpstr>
      <vt:lpstr>Writing Development Plan</vt:lpstr>
      <vt:lpstr>Writing Items/Prompts and Rubrics</vt:lpstr>
      <vt:lpstr>Narrative Writing Prompts</vt:lpstr>
      <vt:lpstr>Educator CAC and FAC Reviews</vt:lpstr>
      <vt:lpstr>Purpose of Writing Pilot</vt:lpstr>
      <vt:lpstr>Writing Pilot</vt:lpstr>
      <vt:lpstr>Writing Pilot </vt:lpstr>
      <vt:lpstr>Rangefinding</vt:lpstr>
      <vt:lpstr>Rangefinding</vt:lpstr>
      <vt:lpstr>Rangefinding</vt:lpstr>
      <vt:lpstr>Spring 2024 Writing Window</vt:lpstr>
      <vt:lpstr>Handscoring</vt:lpstr>
      <vt:lpstr> Questions?</vt:lpstr>
      <vt:lpstr>Family Portal</vt:lpstr>
      <vt:lpstr>Family Portal Login Page</vt:lpstr>
      <vt:lpstr>Results Page</vt:lpstr>
      <vt:lpstr> Questions?</vt:lpstr>
      <vt:lpstr> NHED Contact Information</vt:lpstr>
      <vt:lpstr> NH SAS Helpdesk</vt:lpstr>
    </vt:vector>
  </TitlesOfParts>
  <Company>State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Silva, Kasey</dc:creator>
  <cp:lastModifiedBy>Gauthier, Michelle</cp:lastModifiedBy>
  <cp:revision>179</cp:revision>
  <cp:lastPrinted>2023-10-19T16:37:19Z</cp:lastPrinted>
  <dcterms:created xsi:type="dcterms:W3CDTF">2021-07-13T17:51:24Z</dcterms:created>
  <dcterms:modified xsi:type="dcterms:W3CDTF">2023-11-20T13:42:52Z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0x010100C7C4FAD88F1A81448A5374664BCD626E</vt:lpwstr>
  </property>
</Properties>
</file>